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58" r:id="rId4"/>
    <p:sldId id="316" r:id="rId5"/>
    <p:sldId id="317" r:id="rId6"/>
    <p:sldId id="318" r:id="rId7"/>
    <p:sldId id="319" r:id="rId8"/>
    <p:sldId id="320" r:id="rId9"/>
    <p:sldId id="321"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98"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8221" autoAdjust="0"/>
  </p:normalViewPr>
  <p:slideViewPr>
    <p:cSldViewPr>
      <p:cViewPr varScale="1">
        <p:scale>
          <a:sx n="72" d="100"/>
          <a:sy n="72" d="100"/>
        </p:scale>
        <p:origin x="-1326"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B709FE-6611-4658-9B0C-E452EC3F0F8E}" type="datetimeFigureOut">
              <a:rPr lang="en-IN" smtClean="0"/>
              <a:t>27-06-2021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DEC911-0E2C-421C-9962-39F27C5989B7}" type="slidenum">
              <a:rPr lang="en-IN" smtClean="0"/>
              <a:t>‹#›</a:t>
            </a:fld>
            <a:endParaRPr lang="en-IN"/>
          </a:p>
        </p:txBody>
      </p:sp>
    </p:spTree>
    <p:extLst>
      <p:ext uri="{BB962C8B-B14F-4D97-AF65-F5344CB8AC3E}">
        <p14:creationId xmlns:p14="http://schemas.microsoft.com/office/powerpoint/2010/main" val="2602384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8DEC911-0E2C-421C-9962-39F27C5989B7}" type="slidenum">
              <a:rPr lang="en-IN" smtClean="0"/>
              <a:t>8</a:t>
            </a:fld>
            <a:endParaRPr lang="en-IN"/>
          </a:p>
        </p:txBody>
      </p:sp>
    </p:spTree>
    <p:extLst>
      <p:ext uri="{BB962C8B-B14F-4D97-AF65-F5344CB8AC3E}">
        <p14:creationId xmlns:p14="http://schemas.microsoft.com/office/powerpoint/2010/main" val="1752203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8DEC911-0E2C-421C-9962-39F27C5989B7}" type="slidenum">
              <a:rPr lang="en-IN" smtClean="0"/>
              <a:t>58</a:t>
            </a:fld>
            <a:endParaRPr lang="en-IN"/>
          </a:p>
        </p:txBody>
      </p:sp>
    </p:spTree>
    <p:extLst>
      <p:ext uri="{BB962C8B-B14F-4D97-AF65-F5344CB8AC3E}">
        <p14:creationId xmlns:p14="http://schemas.microsoft.com/office/powerpoint/2010/main" val="3704473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DC3C3C5-896A-48CE-BE66-6FE862493B75}" type="datetimeFigureOut">
              <a:rPr lang="en-IN" smtClean="0"/>
              <a:t>27-06-2021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130182-24D5-476B-A60F-BF12871384D7}" type="slidenum">
              <a:rPr lang="en-IN" smtClean="0"/>
              <a:t>‹#›</a:t>
            </a:fld>
            <a:endParaRPr lang="en-IN"/>
          </a:p>
        </p:txBody>
      </p:sp>
    </p:spTree>
    <p:extLst>
      <p:ext uri="{BB962C8B-B14F-4D97-AF65-F5344CB8AC3E}">
        <p14:creationId xmlns:p14="http://schemas.microsoft.com/office/powerpoint/2010/main" val="2063675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DC3C3C5-896A-48CE-BE66-6FE862493B75}" type="datetimeFigureOut">
              <a:rPr lang="en-IN" smtClean="0"/>
              <a:t>27-06-2021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130182-24D5-476B-A60F-BF12871384D7}" type="slidenum">
              <a:rPr lang="en-IN" smtClean="0"/>
              <a:t>‹#›</a:t>
            </a:fld>
            <a:endParaRPr lang="en-IN"/>
          </a:p>
        </p:txBody>
      </p:sp>
    </p:spTree>
    <p:extLst>
      <p:ext uri="{BB962C8B-B14F-4D97-AF65-F5344CB8AC3E}">
        <p14:creationId xmlns:p14="http://schemas.microsoft.com/office/powerpoint/2010/main" val="1674936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DC3C3C5-896A-48CE-BE66-6FE862493B75}" type="datetimeFigureOut">
              <a:rPr lang="en-IN" smtClean="0"/>
              <a:t>27-06-2021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130182-24D5-476B-A60F-BF12871384D7}" type="slidenum">
              <a:rPr lang="en-IN" smtClean="0"/>
              <a:t>‹#›</a:t>
            </a:fld>
            <a:endParaRPr lang="en-IN"/>
          </a:p>
        </p:txBody>
      </p:sp>
    </p:spTree>
    <p:extLst>
      <p:ext uri="{BB962C8B-B14F-4D97-AF65-F5344CB8AC3E}">
        <p14:creationId xmlns:p14="http://schemas.microsoft.com/office/powerpoint/2010/main" val="2093002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DC3C3C5-896A-48CE-BE66-6FE862493B75}" type="datetimeFigureOut">
              <a:rPr lang="en-IN" smtClean="0"/>
              <a:t>27-06-2021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130182-24D5-476B-A60F-BF12871384D7}" type="slidenum">
              <a:rPr lang="en-IN" smtClean="0"/>
              <a:t>‹#›</a:t>
            </a:fld>
            <a:endParaRPr lang="en-IN"/>
          </a:p>
        </p:txBody>
      </p:sp>
    </p:spTree>
    <p:extLst>
      <p:ext uri="{BB962C8B-B14F-4D97-AF65-F5344CB8AC3E}">
        <p14:creationId xmlns:p14="http://schemas.microsoft.com/office/powerpoint/2010/main" val="614430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C3C3C5-896A-48CE-BE66-6FE862493B75}" type="datetimeFigureOut">
              <a:rPr lang="en-IN" smtClean="0"/>
              <a:t>27-06-2021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130182-24D5-476B-A60F-BF12871384D7}" type="slidenum">
              <a:rPr lang="en-IN" smtClean="0"/>
              <a:t>‹#›</a:t>
            </a:fld>
            <a:endParaRPr lang="en-IN"/>
          </a:p>
        </p:txBody>
      </p:sp>
    </p:spTree>
    <p:extLst>
      <p:ext uri="{BB962C8B-B14F-4D97-AF65-F5344CB8AC3E}">
        <p14:creationId xmlns:p14="http://schemas.microsoft.com/office/powerpoint/2010/main" val="867996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DC3C3C5-896A-48CE-BE66-6FE862493B75}" type="datetimeFigureOut">
              <a:rPr lang="en-IN" smtClean="0"/>
              <a:t>27-06-2021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130182-24D5-476B-A60F-BF12871384D7}" type="slidenum">
              <a:rPr lang="en-IN" smtClean="0"/>
              <a:t>‹#›</a:t>
            </a:fld>
            <a:endParaRPr lang="en-IN"/>
          </a:p>
        </p:txBody>
      </p:sp>
    </p:spTree>
    <p:extLst>
      <p:ext uri="{BB962C8B-B14F-4D97-AF65-F5344CB8AC3E}">
        <p14:creationId xmlns:p14="http://schemas.microsoft.com/office/powerpoint/2010/main" val="989115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DC3C3C5-896A-48CE-BE66-6FE862493B75}" type="datetimeFigureOut">
              <a:rPr lang="en-IN" smtClean="0"/>
              <a:t>27-06-2021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C130182-24D5-476B-A60F-BF12871384D7}" type="slidenum">
              <a:rPr lang="en-IN" smtClean="0"/>
              <a:t>‹#›</a:t>
            </a:fld>
            <a:endParaRPr lang="en-IN"/>
          </a:p>
        </p:txBody>
      </p:sp>
    </p:spTree>
    <p:extLst>
      <p:ext uri="{BB962C8B-B14F-4D97-AF65-F5344CB8AC3E}">
        <p14:creationId xmlns:p14="http://schemas.microsoft.com/office/powerpoint/2010/main" val="741740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DC3C3C5-896A-48CE-BE66-6FE862493B75}" type="datetimeFigureOut">
              <a:rPr lang="en-IN" smtClean="0"/>
              <a:t>27-06-2021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130182-24D5-476B-A60F-BF12871384D7}" type="slidenum">
              <a:rPr lang="en-IN" smtClean="0"/>
              <a:t>‹#›</a:t>
            </a:fld>
            <a:endParaRPr lang="en-IN"/>
          </a:p>
        </p:txBody>
      </p:sp>
    </p:spTree>
    <p:extLst>
      <p:ext uri="{BB962C8B-B14F-4D97-AF65-F5344CB8AC3E}">
        <p14:creationId xmlns:p14="http://schemas.microsoft.com/office/powerpoint/2010/main" val="16651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C3C3C5-896A-48CE-BE66-6FE862493B75}" type="datetimeFigureOut">
              <a:rPr lang="en-IN" smtClean="0"/>
              <a:t>27-06-2021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C130182-24D5-476B-A60F-BF12871384D7}" type="slidenum">
              <a:rPr lang="en-IN" smtClean="0"/>
              <a:t>‹#›</a:t>
            </a:fld>
            <a:endParaRPr lang="en-IN"/>
          </a:p>
        </p:txBody>
      </p:sp>
    </p:spTree>
    <p:extLst>
      <p:ext uri="{BB962C8B-B14F-4D97-AF65-F5344CB8AC3E}">
        <p14:creationId xmlns:p14="http://schemas.microsoft.com/office/powerpoint/2010/main" val="733966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C3C3C5-896A-48CE-BE66-6FE862493B75}" type="datetimeFigureOut">
              <a:rPr lang="en-IN" smtClean="0"/>
              <a:t>27-06-2021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130182-24D5-476B-A60F-BF12871384D7}" type="slidenum">
              <a:rPr lang="en-IN" smtClean="0"/>
              <a:t>‹#›</a:t>
            </a:fld>
            <a:endParaRPr lang="en-IN"/>
          </a:p>
        </p:txBody>
      </p:sp>
    </p:spTree>
    <p:extLst>
      <p:ext uri="{BB962C8B-B14F-4D97-AF65-F5344CB8AC3E}">
        <p14:creationId xmlns:p14="http://schemas.microsoft.com/office/powerpoint/2010/main" val="1545322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C3C3C5-896A-48CE-BE66-6FE862493B75}" type="datetimeFigureOut">
              <a:rPr lang="en-IN" smtClean="0"/>
              <a:t>27-06-2021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130182-24D5-476B-A60F-BF12871384D7}" type="slidenum">
              <a:rPr lang="en-IN" smtClean="0"/>
              <a:t>‹#›</a:t>
            </a:fld>
            <a:endParaRPr lang="en-IN"/>
          </a:p>
        </p:txBody>
      </p:sp>
    </p:spTree>
    <p:extLst>
      <p:ext uri="{BB962C8B-B14F-4D97-AF65-F5344CB8AC3E}">
        <p14:creationId xmlns:p14="http://schemas.microsoft.com/office/powerpoint/2010/main" val="2447129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3C3C5-896A-48CE-BE66-6FE862493B75}" type="datetimeFigureOut">
              <a:rPr lang="en-IN" smtClean="0"/>
              <a:t>27-06-2021</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130182-24D5-476B-A60F-BF12871384D7}" type="slidenum">
              <a:rPr lang="en-IN" smtClean="0"/>
              <a:t>‹#›</a:t>
            </a:fld>
            <a:endParaRPr lang="en-IN"/>
          </a:p>
        </p:txBody>
      </p:sp>
    </p:spTree>
    <p:extLst>
      <p:ext uri="{BB962C8B-B14F-4D97-AF65-F5344CB8AC3E}">
        <p14:creationId xmlns:p14="http://schemas.microsoft.com/office/powerpoint/2010/main" val="1812912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antu@netcamp.in"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jfif"/><Relationship Id="rId4" Type="http://schemas.openxmlformats.org/officeDocument/2006/relationships/hyperlink" Target="http://www.netcamp.i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hyperlink" Target="file:///\\192.168.1.200"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mailto:username@company.in"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2608" y="1412776"/>
            <a:ext cx="7772400" cy="1224135"/>
          </a:xfrm>
        </p:spPr>
        <p:txBody>
          <a:bodyPr>
            <a:normAutofit/>
          </a:bodyPr>
          <a:lstStyle/>
          <a:p>
            <a:r>
              <a:rPr lang="en-IN" sz="4800" dirty="0" smtClean="0">
                <a:latin typeface="Berlin Sans FB" pitchFamily="34" charset="0"/>
              </a:rPr>
              <a:t>PROJECT REPORT ON</a:t>
            </a:r>
            <a:endParaRPr lang="en-IN" sz="4800" dirty="0">
              <a:latin typeface="Berlin Sans FB" pitchFamily="34" charset="0"/>
            </a:endParaRPr>
          </a:p>
        </p:txBody>
      </p:sp>
      <p:sp>
        <p:nvSpPr>
          <p:cNvPr id="3" name="Subtitle 2"/>
          <p:cNvSpPr>
            <a:spLocks noGrp="1"/>
          </p:cNvSpPr>
          <p:nvPr>
            <p:ph type="subTitle" idx="1"/>
          </p:nvPr>
        </p:nvSpPr>
        <p:spPr>
          <a:xfrm>
            <a:off x="1573025" y="2420888"/>
            <a:ext cx="6400800" cy="1968624"/>
          </a:xfrm>
        </p:spPr>
        <p:txBody>
          <a:bodyPr/>
          <a:lstStyle/>
          <a:p>
            <a:r>
              <a:rPr lang="en-IN" i="1" dirty="0" smtClean="0">
                <a:solidFill>
                  <a:srgbClr val="FF0000"/>
                </a:solidFill>
                <a:latin typeface="Berlin Sans FB" pitchFamily="34" charset="0"/>
              </a:rPr>
              <a:t>NETWORK MANAGEMENT</a:t>
            </a:r>
          </a:p>
          <a:p>
            <a:endParaRPr lang="en-IN" i="1" dirty="0">
              <a:solidFill>
                <a:srgbClr val="FF0000"/>
              </a:solidFill>
              <a:latin typeface="Berlin Sans FB"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8425" y="188640"/>
            <a:ext cx="3810000" cy="1428750"/>
          </a:xfrm>
          <a:prstGeom prst="rect">
            <a:avLst/>
          </a:prstGeom>
        </p:spPr>
      </p:pic>
      <p:sp>
        <p:nvSpPr>
          <p:cNvPr id="5" name="TextBox 4"/>
          <p:cNvSpPr txBox="1"/>
          <p:nvPr/>
        </p:nvSpPr>
        <p:spPr>
          <a:xfrm>
            <a:off x="2695420" y="2942614"/>
            <a:ext cx="4156010" cy="3139321"/>
          </a:xfrm>
          <a:prstGeom prst="rect">
            <a:avLst/>
          </a:prstGeom>
          <a:noFill/>
        </p:spPr>
        <p:txBody>
          <a:bodyPr wrap="none" rtlCol="0">
            <a:spAutoFit/>
          </a:bodyPr>
          <a:lstStyle/>
          <a:p>
            <a:pPr algn="ctr"/>
            <a:r>
              <a:rPr lang="en-IN" sz="2200" dirty="0" smtClean="0">
                <a:latin typeface="Calibri" pitchFamily="34" charset="0"/>
                <a:cs typeface="Calibri" pitchFamily="34" charset="0"/>
              </a:rPr>
              <a:t>Under Supervision-</a:t>
            </a:r>
          </a:p>
          <a:p>
            <a:pPr algn="ctr"/>
            <a:r>
              <a:rPr lang="en-IN" sz="2200" dirty="0" err="1" smtClean="0">
                <a:latin typeface="Calibri" pitchFamily="34" charset="0"/>
                <a:cs typeface="Calibri" pitchFamily="34" charset="0"/>
              </a:rPr>
              <a:t>Santu</a:t>
            </a:r>
            <a:r>
              <a:rPr lang="en-IN" sz="2200" dirty="0" smtClean="0">
                <a:latin typeface="Calibri" pitchFamily="34" charset="0"/>
                <a:cs typeface="Calibri" pitchFamily="34" charset="0"/>
              </a:rPr>
              <a:t> </a:t>
            </a:r>
            <a:r>
              <a:rPr lang="en-IN" sz="2200" dirty="0" err="1" smtClean="0">
                <a:latin typeface="Calibri" pitchFamily="34" charset="0"/>
                <a:cs typeface="Calibri" pitchFamily="34" charset="0"/>
              </a:rPr>
              <a:t>Purkait</a:t>
            </a:r>
            <a:endParaRPr lang="en-IN" sz="2200" dirty="0">
              <a:latin typeface="Calibri" pitchFamily="34" charset="0"/>
              <a:cs typeface="Calibri" pitchFamily="34" charset="0"/>
            </a:endParaRPr>
          </a:p>
          <a:p>
            <a:pPr algn="ctr"/>
            <a:r>
              <a:rPr lang="en-IN" sz="2200" dirty="0" smtClean="0">
                <a:latin typeface="Calibri" pitchFamily="34" charset="0"/>
                <a:cs typeface="Calibri" pitchFamily="34" charset="0"/>
              </a:rPr>
              <a:t>(Director)</a:t>
            </a:r>
          </a:p>
          <a:p>
            <a:pPr algn="ctr"/>
            <a:r>
              <a:rPr lang="en-IN" sz="2200" dirty="0" err="1" smtClean="0">
                <a:latin typeface="Calibri" pitchFamily="34" charset="0"/>
                <a:cs typeface="Calibri" pitchFamily="34" charset="0"/>
              </a:rPr>
              <a:t>Netcamp</a:t>
            </a:r>
            <a:r>
              <a:rPr lang="en-IN" sz="2200" dirty="0" smtClean="0">
                <a:latin typeface="Calibri" pitchFamily="34" charset="0"/>
                <a:cs typeface="Calibri" pitchFamily="34" charset="0"/>
              </a:rPr>
              <a:t> Solution </a:t>
            </a:r>
            <a:r>
              <a:rPr lang="en-IN" sz="2200" dirty="0" smtClean="0">
                <a:latin typeface="Calibri" pitchFamily="34" charset="0"/>
                <a:cs typeface="Calibri" pitchFamily="34" charset="0"/>
              </a:rPr>
              <a:t>Private </a:t>
            </a:r>
            <a:r>
              <a:rPr lang="en-IN" sz="2200" dirty="0" smtClean="0">
                <a:latin typeface="Calibri" pitchFamily="34" charset="0"/>
                <a:cs typeface="Calibri" pitchFamily="34" charset="0"/>
              </a:rPr>
              <a:t>Limited</a:t>
            </a:r>
          </a:p>
          <a:p>
            <a:pPr algn="ctr"/>
            <a:r>
              <a:rPr lang="en-IN" sz="2200" dirty="0" smtClean="0">
                <a:latin typeface="Calibri" pitchFamily="34" charset="0"/>
                <a:cs typeface="Calibri" pitchFamily="34" charset="0"/>
              </a:rPr>
              <a:t>9331090003</a:t>
            </a:r>
          </a:p>
          <a:p>
            <a:pPr algn="ctr"/>
            <a:r>
              <a:rPr lang="en-IN" sz="2200" dirty="0" smtClean="0">
                <a:latin typeface="Calibri" pitchFamily="34" charset="0"/>
                <a:cs typeface="Calibri" pitchFamily="34" charset="0"/>
                <a:hlinkClick r:id="rId3"/>
              </a:rPr>
              <a:t>santu@netcamp.in</a:t>
            </a:r>
            <a:endParaRPr lang="en-IN" sz="2200" dirty="0" smtClean="0">
              <a:latin typeface="Calibri" pitchFamily="34" charset="0"/>
              <a:cs typeface="Calibri" pitchFamily="34" charset="0"/>
            </a:endParaRPr>
          </a:p>
          <a:p>
            <a:pPr algn="ctr"/>
            <a:r>
              <a:rPr lang="en-IN" sz="2200" dirty="0" smtClean="0">
                <a:latin typeface="Calibri" pitchFamily="34" charset="0"/>
                <a:cs typeface="Calibri" pitchFamily="34" charset="0"/>
                <a:hlinkClick r:id="rId4"/>
              </a:rPr>
              <a:t>www.netcamp.in</a:t>
            </a:r>
            <a:endParaRPr lang="en-IN" sz="2200" dirty="0" smtClean="0">
              <a:latin typeface="Calibri" pitchFamily="34" charset="0"/>
              <a:cs typeface="Calibri" pitchFamily="34" charset="0"/>
            </a:endParaRPr>
          </a:p>
          <a:p>
            <a:pPr algn="ctr"/>
            <a:endParaRPr lang="en-IN" sz="2200" dirty="0" smtClean="0">
              <a:latin typeface="Calibri" pitchFamily="34" charset="0"/>
              <a:cs typeface="Calibri" pitchFamily="34" charset="0"/>
            </a:endParaRPr>
          </a:p>
          <a:p>
            <a:pPr algn="ctr"/>
            <a:r>
              <a:rPr lang="en-IN" sz="2200" dirty="0">
                <a:latin typeface="Calibri" pitchFamily="34" charset="0"/>
                <a:cs typeface="Calibri" pitchFamily="34" charset="0"/>
              </a:rPr>
              <a:t> </a:t>
            </a:r>
            <a:r>
              <a:rPr lang="en-IN" sz="2200" dirty="0" smtClean="0">
                <a:latin typeface="Calibri" pitchFamily="34" charset="0"/>
                <a:cs typeface="Calibri" pitchFamily="34" charset="0"/>
              </a:rPr>
              <a:t>      </a:t>
            </a:r>
          </a:p>
        </p:txBody>
      </p:sp>
      <p:sp>
        <p:nvSpPr>
          <p:cNvPr id="6" name="TextBox 5"/>
          <p:cNvSpPr txBox="1"/>
          <p:nvPr/>
        </p:nvSpPr>
        <p:spPr>
          <a:xfrm>
            <a:off x="1698379" y="5542324"/>
            <a:ext cx="5942653" cy="954107"/>
          </a:xfrm>
          <a:prstGeom prst="rect">
            <a:avLst/>
          </a:prstGeom>
          <a:noFill/>
        </p:spPr>
        <p:txBody>
          <a:bodyPr wrap="none" rtlCol="0">
            <a:spAutoFit/>
          </a:bodyPr>
          <a:lstStyle/>
          <a:p>
            <a:pPr algn="ctr"/>
            <a:r>
              <a:rPr lang="en-IN" sz="2000" i="1" dirty="0" smtClean="0">
                <a:latin typeface="Arial Rounded MT Bold" pitchFamily="34" charset="0"/>
              </a:rPr>
              <a:t>SUBMITTED BY</a:t>
            </a:r>
          </a:p>
          <a:p>
            <a:pPr algn="ctr"/>
            <a:r>
              <a:rPr lang="en-IN" b="1" dirty="0" smtClean="0">
                <a:latin typeface="Arial Rounded MT Bold" pitchFamily="34" charset="0"/>
              </a:rPr>
              <a:t>ANANT GUPTA</a:t>
            </a:r>
          </a:p>
          <a:p>
            <a:pPr algn="r"/>
            <a:r>
              <a:rPr lang="en-IN" dirty="0" smtClean="0">
                <a:latin typeface="Bahnschrift Light Condensed" pitchFamily="34" charset="0"/>
              </a:rPr>
              <a:t>SHRI RAMSWAROOP MEMORIAL COLLEGE OF ENGINEERING AND MANAGEMENT</a:t>
            </a:r>
            <a:endParaRPr lang="en-IN" dirty="0">
              <a:latin typeface="Bahnschrift Light Condensed" pitchFamily="34"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2564904"/>
            <a:ext cx="1962150" cy="2324100"/>
          </a:xfrm>
          <a:prstGeom prst="rect">
            <a:avLst/>
          </a:prstGeom>
        </p:spPr>
      </p:pic>
    </p:spTree>
    <p:extLst>
      <p:ext uri="{BB962C8B-B14F-4D97-AF65-F5344CB8AC3E}">
        <p14:creationId xmlns:p14="http://schemas.microsoft.com/office/powerpoint/2010/main" val="14523326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525" y="1556792"/>
            <a:ext cx="8496944" cy="3744416"/>
          </a:xfrm>
          <a:prstGeom prst="rect">
            <a:avLst/>
          </a:prstGeom>
        </p:spPr>
      </p:pic>
      <p:sp>
        <p:nvSpPr>
          <p:cNvPr id="4" name="TextBox 3"/>
          <p:cNvSpPr txBox="1"/>
          <p:nvPr/>
        </p:nvSpPr>
        <p:spPr>
          <a:xfrm>
            <a:off x="107505" y="260648"/>
            <a:ext cx="8856984" cy="923330"/>
          </a:xfrm>
          <a:prstGeom prst="rect">
            <a:avLst/>
          </a:prstGeom>
          <a:noFill/>
        </p:spPr>
        <p:txBody>
          <a:bodyPr wrap="square" rtlCol="0">
            <a:spAutoFit/>
          </a:bodyPr>
          <a:lstStyle/>
          <a:p>
            <a:r>
              <a:rPr lang="en-IN" dirty="0" smtClean="0">
                <a:solidFill>
                  <a:srgbClr val="00B050"/>
                </a:solidFill>
                <a:latin typeface="Bahnschrift SemiBold" pitchFamily="34" charset="0"/>
              </a:rPr>
              <a:t>SERVER: </a:t>
            </a:r>
            <a:r>
              <a:rPr lang="en-IN" dirty="0"/>
              <a:t> </a:t>
            </a:r>
            <a:r>
              <a:rPr lang="en-IN" dirty="0" smtClean="0"/>
              <a:t>Create two servers, give them their IP addresses. IP’s is given to the server with the below given commands in </a:t>
            </a:r>
            <a:r>
              <a:rPr lang="en-IN" dirty="0"/>
              <a:t>L</a:t>
            </a:r>
            <a:r>
              <a:rPr lang="en-IN" dirty="0" smtClean="0"/>
              <a:t>inux .</a:t>
            </a:r>
          </a:p>
          <a:p>
            <a:endParaRPr lang="en-IN" dirty="0" smtClean="0"/>
          </a:p>
        </p:txBody>
      </p:sp>
      <p:sp>
        <p:nvSpPr>
          <p:cNvPr id="5" name="TextBox 4"/>
          <p:cNvSpPr txBox="1"/>
          <p:nvPr/>
        </p:nvSpPr>
        <p:spPr>
          <a:xfrm>
            <a:off x="124629" y="908720"/>
            <a:ext cx="7797840" cy="1077218"/>
          </a:xfrm>
          <a:prstGeom prst="rect">
            <a:avLst/>
          </a:prstGeom>
          <a:noFill/>
        </p:spPr>
        <p:txBody>
          <a:bodyPr wrap="none" rtlCol="0">
            <a:spAutoFit/>
          </a:bodyPr>
          <a:lstStyle/>
          <a:p>
            <a:r>
              <a:rPr lang="en-IN" sz="1600" dirty="0" err="1" smtClean="0">
                <a:latin typeface="Candara Light" pitchFamily="34" charset="0"/>
              </a:rPr>
              <a:t>netconfig</a:t>
            </a:r>
            <a:r>
              <a:rPr lang="en-IN" sz="1600" dirty="0" smtClean="0">
                <a:latin typeface="Candara Light" pitchFamily="34" charset="0"/>
              </a:rPr>
              <a:t> - </a:t>
            </a:r>
            <a:r>
              <a:rPr lang="en-IN" sz="1600" dirty="0" smtClean="0"/>
              <a:t>This command is used to give the IP address to the server.</a:t>
            </a:r>
            <a:endParaRPr lang="en-IN" sz="1600" dirty="0" smtClean="0">
              <a:latin typeface="Candara Light" pitchFamily="34" charset="0"/>
            </a:endParaRPr>
          </a:p>
          <a:p>
            <a:r>
              <a:rPr lang="en-IN" sz="1600" dirty="0">
                <a:latin typeface="Candara Light" pitchFamily="34" charset="0"/>
              </a:rPr>
              <a:t>s</a:t>
            </a:r>
            <a:r>
              <a:rPr lang="en-IN" sz="1600" dirty="0" smtClean="0">
                <a:latin typeface="Candara Light" pitchFamily="34" charset="0"/>
              </a:rPr>
              <a:t>ervice network restart – </a:t>
            </a:r>
            <a:r>
              <a:rPr lang="en-IN" sz="1600" dirty="0" smtClean="0"/>
              <a:t>This command is used to restart the  network after configuration</a:t>
            </a:r>
            <a:endParaRPr lang="en-IN" sz="1600" dirty="0" smtClean="0">
              <a:latin typeface="Candara Light" pitchFamily="34" charset="0"/>
            </a:endParaRPr>
          </a:p>
          <a:p>
            <a:endParaRPr lang="en-IN" sz="1600" dirty="0" smtClean="0">
              <a:latin typeface="Candara Light" pitchFamily="34" charset="0"/>
            </a:endParaRPr>
          </a:p>
          <a:p>
            <a:endParaRPr lang="en-IN" sz="1600" dirty="0" smtClean="0">
              <a:latin typeface="Candara Light" pitchFamily="34" charset="0"/>
            </a:endParaRPr>
          </a:p>
        </p:txBody>
      </p:sp>
      <p:sp>
        <p:nvSpPr>
          <p:cNvPr id="6" name="TextBox 5"/>
          <p:cNvSpPr txBox="1"/>
          <p:nvPr/>
        </p:nvSpPr>
        <p:spPr>
          <a:xfrm>
            <a:off x="287525" y="5517232"/>
            <a:ext cx="8748464" cy="923330"/>
          </a:xfrm>
          <a:prstGeom prst="rect">
            <a:avLst/>
          </a:prstGeom>
          <a:noFill/>
        </p:spPr>
        <p:txBody>
          <a:bodyPr wrap="square" rtlCol="0">
            <a:spAutoFit/>
          </a:bodyPr>
          <a:lstStyle/>
          <a:p>
            <a:r>
              <a:rPr lang="en-IN" dirty="0" smtClean="0">
                <a:solidFill>
                  <a:schemeClr val="tx2">
                    <a:lumMod val="75000"/>
                  </a:schemeClr>
                </a:solidFill>
              </a:rPr>
              <a:t>Linux is a case sensitive language, so commands should always be written carefully.</a:t>
            </a:r>
          </a:p>
          <a:p>
            <a:r>
              <a:rPr lang="en-IN" dirty="0" smtClean="0">
                <a:solidFill>
                  <a:schemeClr val="tx2">
                    <a:lumMod val="75000"/>
                  </a:schemeClr>
                </a:solidFill>
              </a:rPr>
              <a:t>The above shown image is a VM Ware image with 2 server having IP 192.168.1.100 and 192.168.1.200 and a virtual Windows to run our code.</a:t>
            </a:r>
            <a:endParaRPr lang="en-IN" dirty="0">
              <a:solidFill>
                <a:schemeClr val="tx2">
                  <a:lumMod val="75000"/>
                </a:schemeClr>
              </a:solidFill>
            </a:endParaRPr>
          </a:p>
        </p:txBody>
      </p:sp>
    </p:spTree>
    <p:extLst>
      <p:ext uri="{BB962C8B-B14F-4D97-AF65-F5344CB8AC3E}">
        <p14:creationId xmlns:p14="http://schemas.microsoft.com/office/powerpoint/2010/main" val="15780566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700808"/>
            <a:ext cx="8676456" cy="4032448"/>
          </a:xfrm>
          <a:prstGeom prst="rect">
            <a:avLst/>
          </a:prstGeom>
        </p:spPr>
      </p:pic>
      <p:sp>
        <p:nvSpPr>
          <p:cNvPr id="4" name="TextBox 3"/>
          <p:cNvSpPr txBox="1"/>
          <p:nvPr/>
        </p:nvSpPr>
        <p:spPr>
          <a:xfrm>
            <a:off x="143508" y="223480"/>
            <a:ext cx="8892480" cy="1477328"/>
          </a:xfrm>
          <a:prstGeom prst="rect">
            <a:avLst/>
          </a:prstGeom>
          <a:noFill/>
        </p:spPr>
        <p:txBody>
          <a:bodyPr wrap="square" rtlCol="0">
            <a:spAutoFit/>
          </a:bodyPr>
          <a:lstStyle/>
          <a:p>
            <a:r>
              <a:rPr lang="en-IN" dirty="0" smtClean="0">
                <a:solidFill>
                  <a:schemeClr val="tx2">
                    <a:lumMod val="75000"/>
                  </a:schemeClr>
                </a:solidFill>
              </a:rPr>
              <a:t>This is the </a:t>
            </a:r>
            <a:r>
              <a:rPr lang="en-IN" dirty="0" err="1" smtClean="0">
                <a:solidFill>
                  <a:schemeClr val="tx2">
                    <a:lumMod val="75000"/>
                  </a:schemeClr>
                </a:solidFill>
              </a:rPr>
              <a:t>linux</a:t>
            </a:r>
            <a:r>
              <a:rPr lang="en-IN" dirty="0" smtClean="0">
                <a:solidFill>
                  <a:schemeClr val="tx2">
                    <a:lumMod val="75000"/>
                  </a:schemeClr>
                </a:solidFill>
              </a:rPr>
              <a:t> server login page or index page. After logging with the correct credentials you  are now authorised to make the changes in your sever.</a:t>
            </a:r>
          </a:p>
          <a:p>
            <a:r>
              <a:rPr lang="en-IN" dirty="0" smtClean="0">
                <a:solidFill>
                  <a:schemeClr val="tx2">
                    <a:lumMod val="75000"/>
                  </a:schemeClr>
                </a:solidFill>
              </a:rPr>
              <a:t>Linux support two types of users </a:t>
            </a:r>
            <a:r>
              <a:rPr lang="en-IN" b="1" dirty="0" smtClean="0">
                <a:solidFill>
                  <a:schemeClr val="tx2">
                    <a:lumMod val="75000"/>
                  </a:schemeClr>
                </a:solidFill>
              </a:rPr>
              <a:t>1) Root </a:t>
            </a:r>
            <a:r>
              <a:rPr lang="en-IN" dirty="0" smtClean="0">
                <a:solidFill>
                  <a:schemeClr val="tx2">
                    <a:lumMod val="75000"/>
                  </a:schemeClr>
                </a:solidFill>
              </a:rPr>
              <a:t>(Administrative)</a:t>
            </a:r>
            <a:r>
              <a:rPr lang="en-IN" b="1" dirty="0" smtClean="0">
                <a:solidFill>
                  <a:schemeClr val="tx2">
                    <a:lumMod val="75000"/>
                  </a:schemeClr>
                </a:solidFill>
              </a:rPr>
              <a:t>  2) Normal</a:t>
            </a:r>
          </a:p>
          <a:p>
            <a:r>
              <a:rPr lang="en-IN" dirty="0" smtClean="0">
                <a:solidFill>
                  <a:schemeClr val="tx2">
                    <a:lumMod val="75000"/>
                  </a:schemeClr>
                </a:solidFill>
              </a:rPr>
              <a:t>Root has access to all the files and folder in the server whereas Normal user can only work according to the permission of the files and folder.</a:t>
            </a:r>
            <a:endParaRPr lang="en-IN" dirty="0">
              <a:solidFill>
                <a:schemeClr val="tx2">
                  <a:lumMod val="75000"/>
                </a:schemeClr>
              </a:solidFill>
            </a:endParaRPr>
          </a:p>
        </p:txBody>
      </p:sp>
      <p:sp>
        <p:nvSpPr>
          <p:cNvPr id="5" name="TextBox 4"/>
          <p:cNvSpPr txBox="1"/>
          <p:nvPr/>
        </p:nvSpPr>
        <p:spPr>
          <a:xfrm>
            <a:off x="395536" y="5910806"/>
            <a:ext cx="4504246" cy="923330"/>
          </a:xfrm>
          <a:prstGeom prst="rect">
            <a:avLst/>
          </a:prstGeom>
          <a:noFill/>
        </p:spPr>
        <p:txBody>
          <a:bodyPr wrap="none" rtlCol="0">
            <a:spAutoFit/>
          </a:bodyPr>
          <a:lstStyle/>
          <a:p>
            <a:r>
              <a:rPr lang="en-IN" dirty="0" smtClean="0"/>
              <a:t>Login Credentials for the </a:t>
            </a:r>
            <a:r>
              <a:rPr lang="en-IN" dirty="0" err="1" smtClean="0"/>
              <a:t>linux</a:t>
            </a:r>
            <a:r>
              <a:rPr lang="en-IN" dirty="0" smtClean="0"/>
              <a:t> in this server is:</a:t>
            </a:r>
          </a:p>
          <a:p>
            <a:r>
              <a:rPr lang="en-IN" dirty="0" smtClean="0"/>
              <a:t>Username: root</a:t>
            </a:r>
          </a:p>
          <a:p>
            <a:r>
              <a:rPr lang="en-IN" dirty="0" smtClean="0"/>
              <a:t>Password: </a:t>
            </a:r>
            <a:r>
              <a:rPr lang="en-IN" dirty="0" err="1" smtClean="0"/>
              <a:t>netcamp</a:t>
            </a:r>
            <a:endParaRPr lang="en-IN" dirty="0"/>
          </a:p>
        </p:txBody>
      </p:sp>
    </p:spTree>
    <p:extLst>
      <p:ext uri="{BB962C8B-B14F-4D97-AF65-F5344CB8AC3E}">
        <p14:creationId xmlns:p14="http://schemas.microsoft.com/office/powerpoint/2010/main" val="29148971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677" y="1578805"/>
            <a:ext cx="8712968" cy="3938647"/>
          </a:xfrm>
          <a:prstGeom prst="rect">
            <a:avLst/>
          </a:prstGeom>
        </p:spPr>
      </p:pic>
      <p:sp>
        <p:nvSpPr>
          <p:cNvPr id="3" name="TextBox 2"/>
          <p:cNvSpPr txBox="1"/>
          <p:nvPr/>
        </p:nvSpPr>
        <p:spPr>
          <a:xfrm>
            <a:off x="178499" y="386247"/>
            <a:ext cx="8881323" cy="1200329"/>
          </a:xfrm>
          <a:prstGeom prst="rect">
            <a:avLst/>
          </a:prstGeom>
          <a:noFill/>
        </p:spPr>
        <p:txBody>
          <a:bodyPr wrap="square" rtlCol="0">
            <a:spAutoFit/>
          </a:bodyPr>
          <a:lstStyle/>
          <a:p>
            <a:r>
              <a:rPr lang="en-IN" dirty="0" smtClean="0">
                <a:solidFill>
                  <a:schemeClr val="tx2">
                    <a:lumMod val="75000"/>
                  </a:schemeClr>
                </a:solidFill>
              </a:rPr>
              <a:t>After power on of the VM Ware server, our first priority is to check that the connection is made or not between the VM net card and the server. To check this we open command prompt and write the code.</a:t>
            </a:r>
          </a:p>
          <a:p>
            <a:r>
              <a:rPr lang="en-IN" dirty="0" smtClean="0">
                <a:solidFill>
                  <a:schemeClr val="tx2">
                    <a:lumMod val="75000"/>
                  </a:schemeClr>
                </a:solidFill>
              </a:rPr>
              <a:t>This code will tell us that the connection is made.</a:t>
            </a:r>
            <a:endParaRPr lang="en-IN" dirty="0">
              <a:solidFill>
                <a:schemeClr val="tx2">
                  <a:lumMod val="75000"/>
                </a:schemeClr>
              </a:solidFill>
            </a:endParaRPr>
          </a:p>
        </p:txBody>
      </p:sp>
      <p:sp>
        <p:nvSpPr>
          <p:cNvPr id="4" name="TextBox 3"/>
          <p:cNvSpPr txBox="1"/>
          <p:nvPr/>
        </p:nvSpPr>
        <p:spPr>
          <a:xfrm>
            <a:off x="278665" y="5532296"/>
            <a:ext cx="7547066" cy="1200329"/>
          </a:xfrm>
          <a:prstGeom prst="rect">
            <a:avLst/>
          </a:prstGeom>
          <a:noFill/>
        </p:spPr>
        <p:txBody>
          <a:bodyPr wrap="none" rtlCol="0">
            <a:spAutoFit/>
          </a:bodyPr>
          <a:lstStyle/>
          <a:p>
            <a:r>
              <a:rPr lang="en-IN" dirty="0" smtClean="0"/>
              <a:t>Code for command prompt is “Ping IP address”</a:t>
            </a:r>
          </a:p>
          <a:p>
            <a:r>
              <a:rPr lang="en-IN" dirty="0" smtClean="0"/>
              <a:t>In our problem statement our server is having a IP of 100 and 200 respectively.</a:t>
            </a:r>
          </a:p>
          <a:p>
            <a:r>
              <a:rPr lang="en-IN" dirty="0" smtClean="0"/>
              <a:t>Ping 192.168.1.100</a:t>
            </a:r>
          </a:p>
          <a:p>
            <a:r>
              <a:rPr lang="en-IN" dirty="0" smtClean="0"/>
              <a:t>Ping 192.168.1.200</a:t>
            </a:r>
            <a:endParaRPr lang="en-IN" dirty="0"/>
          </a:p>
        </p:txBody>
      </p:sp>
    </p:spTree>
    <p:extLst>
      <p:ext uri="{BB962C8B-B14F-4D97-AF65-F5344CB8AC3E}">
        <p14:creationId xmlns:p14="http://schemas.microsoft.com/office/powerpoint/2010/main" val="1101422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55606"/>
          <a:stretch/>
        </p:blipFill>
        <p:spPr>
          <a:xfrm>
            <a:off x="28262" y="1700808"/>
            <a:ext cx="9144000" cy="2282260"/>
          </a:xfrm>
          <a:prstGeom prst="rect">
            <a:avLst/>
          </a:prstGeom>
        </p:spPr>
      </p:pic>
      <p:sp>
        <p:nvSpPr>
          <p:cNvPr id="3" name="TextBox 2"/>
          <p:cNvSpPr txBox="1"/>
          <p:nvPr/>
        </p:nvSpPr>
        <p:spPr>
          <a:xfrm>
            <a:off x="163385" y="692696"/>
            <a:ext cx="8964488" cy="646331"/>
          </a:xfrm>
          <a:prstGeom prst="rect">
            <a:avLst/>
          </a:prstGeom>
          <a:noFill/>
        </p:spPr>
        <p:txBody>
          <a:bodyPr wrap="square" rtlCol="0">
            <a:spAutoFit/>
          </a:bodyPr>
          <a:lstStyle/>
          <a:p>
            <a:r>
              <a:rPr lang="en-IN" dirty="0" smtClean="0">
                <a:solidFill>
                  <a:srgbClr val="FF0000"/>
                </a:solidFill>
                <a:latin typeface="Bahnschrift SemiBold" pitchFamily="34" charset="0"/>
              </a:rPr>
              <a:t>WEBMIN: </a:t>
            </a:r>
            <a:r>
              <a:rPr lang="en-IN" dirty="0" smtClean="0">
                <a:solidFill>
                  <a:schemeClr val="tx2">
                    <a:lumMod val="75000"/>
                  </a:schemeClr>
                </a:solidFill>
              </a:rPr>
              <a:t>Login to </a:t>
            </a:r>
            <a:r>
              <a:rPr lang="en-IN" dirty="0" err="1" smtClean="0">
                <a:solidFill>
                  <a:schemeClr val="tx2">
                    <a:lumMod val="75000"/>
                  </a:schemeClr>
                </a:solidFill>
              </a:rPr>
              <a:t>webmin</a:t>
            </a:r>
            <a:r>
              <a:rPr lang="en-IN" dirty="0" smtClean="0">
                <a:solidFill>
                  <a:schemeClr val="tx2">
                    <a:lumMod val="75000"/>
                  </a:schemeClr>
                </a:solidFill>
              </a:rPr>
              <a:t>, as VM Ware has a preinstalled </a:t>
            </a:r>
            <a:r>
              <a:rPr lang="en-IN" dirty="0" err="1" smtClean="0">
                <a:solidFill>
                  <a:schemeClr val="tx2">
                    <a:lumMod val="75000"/>
                  </a:schemeClr>
                </a:solidFill>
              </a:rPr>
              <a:t>Webmin</a:t>
            </a:r>
            <a:r>
              <a:rPr lang="en-IN" dirty="0" smtClean="0">
                <a:solidFill>
                  <a:schemeClr val="tx2">
                    <a:lumMod val="75000"/>
                  </a:schemeClr>
                </a:solidFill>
              </a:rPr>
              <a:t> all we have to do is just login with correct credentials.</a:t>
            </a:r>
            <a:endParaRPr lang="en-IN" dirty="0">
              <a:solidFill>
                <a:srgbClr val="FF0000"/>
              </a:solidFill>
              <a:latin typeface="Bahnschrift SemiBold" pitchFamily="34" charset="0"/>
            </a:endParaRPr>
          </a:p>
        </p:txBody>
      </p:sp>
      <p:sp>
        <p:nvSpPr>
          <p:cNvPr id="4" name="TextBox 3"/>
          <p:cNvSpPr txBox="1"/>
          <p:nvPr/>
        </p:nvSpPr>
        <p:spPr>
          <a:xfrm>
            <a:off x="253751" y="4300646"/>
            <a:ext cx="8047652" cy="2031325"/>
          </a:xfrm>
          <a:prstGeom prst="rect">
            <a:avLst/>
          </a:prstGeom>
          <a:noFill/>
        </p:spPr>
        <p:txBody>
          <a:bodyPr wrap="none" rtlCol="0">
            <a:spAutoFit/>
          </a:bodyPr>
          <a:lstStyle/>
          <a:p>
            <a:r>
              <a:rPr lang="en-IN" dirty="0" err="1" smtClean="0">
                <a:solidFill>
                  <a:schemeClr val="tx2">
                    <a:lumMod val="75000"/>
                  </a:schemeClr>
                </a:solidFill>
              </a:rPr>
              <a:t>Webmin</a:t>
            </a:r>
            <a:r>
              <a:rPr lang="en-IN" dirty="0" smtClean="0">
                <a:solidFill>
                  <a:schemeClr val="tx2">
                    <a:lumMod val="75000"/>
                  </a:schemeClr>
                </a:solidFill>
              </a:rPr>
              <a:t> on a browser is open by just writing the IP address along with colon 10000.</a:t>
            </a:r>
          </a:p>
          <a:p>
            <a:r>
              <a:rPr lang="en-IN" dirty="0" smtClean="0">
                <a:solidFill>
                  <a:schemeClr val="tx2">
                    <a:lumMod val="75000"/>
                  </a:schemeClr>
                </a:solidFill>
              </a:rPr>
              <a:t>In our PS we will login through 192.168.1.100:10000 &amp; 192.168.1.200:10000.</a:t>
            </a:r>
          </a:p>
          <a:p>
            <a:endParaRPr lang="en-IN" dirty="0">
              <a:solidFill>
                <a:schemeClr val="tx2">
                  <a:lumMod val="75000"/>
                </a:schemeClr>
              </a:solidFill>
            </a:endParaRPr>
          </a:p>
          <a:p>
            <a:r>
              <a:rPr lang="en-IN" dirty="0" smtClean="0">
                <a:solidFill>
                  <a:schemeClr val="tx2">
                    <a:lumMod val="75000"/>
                  </a:schemeClr>
                </a:solidFill>
              </a:rPr>
              <a:t>Login Credentials are same as that of </a:t>
            </a:r>
            <a:r>
              <a:rPr lang="en-IN" dirty="0" err="1" smtClean="0">
                <a:solidFill>
                  <a:schemeClr val="tx2">
                    <a:lumMod val="75000"/>
                  </a:schemeClr>
                </a:solidFill>
              </a:rPr>
              <a:t>linux</a:t>
            </a:r>
            <a:r>
              <a:rPr lang="en-IN" dirty="0" smtClean="0">
                <a:solidFill>
                  <a:schemeClr val="tx2">
                    <a:lumMod val="75000"/>
                  </a:schemeClr>
                </a:solidFill>
              </a:rPr>
              <a:t>. </a:t>
            </a:r>
          </a:p>
          <a:p>
            <a:r>
              <a:rPr lang="en-IN" dirty="0" smtClean="0">
                <a:solidFill>
                  <a:schemeClr val="tx2">
                    <a:lumMod val="75000"/>
                  </a:schemeClr>
                </a:solidFill>
              </a:rPr>
              <a:t>In the username we are allowed to enter “root” user</a:t>
            </a:r>
          </a:p>
          <a:p>
            <a:r>
              <a:rPr lang="en-IN" dirty="0" smtClean="0">
                <a:solidFill>
                  <a:schemeClr val="tx2">
                    <a:lumMod val="75000"/>
                  </a:schemeClr>
                </a:solidFill>
              </a:rPr>
              <a:t>and the password would be “</a:t>
            </a:r>
            <a:r>
              <a:rPr lang="en-IN" dirty="0" err="1" smtClean="0">
                <a:solidFill>
                  <a:schemeClr val="tx2">
                    <a:lumMod val="75000"/>
                  </a:schemeClr>
                </a:solidFill>
              </a:rPr>
              <a:t>netcamp</a:t>
            </a:r>
            <a:r>
              <a:rPr lang="en-IN" dirty="0" smtClean="0">
                <a:solidFill>
                  <a:schemeClr val="tx2">
                    <a:lumMod val="75000"/>
                  </a:schemeClr>
                </a:solidFill>
              </a:rPr>
              <a:t>”.</a:t>
            </a:r>
          </a:p>
          <a:p>
            <a:endParaRPr lang="en-IN" dirty="0">
              <a:solidFill>
                <a:schemeClr val="tx2">
                  <a:lumMod val="75000"/>
                </a:schemeClr>
              </a:solidFill>
            </a:endParaRPr>
          </a:p>
        </p:txBody>
      </p:sp>
    </p:spTree>
    <p:extLst>
      <p:ext uri="{BB962C8B-B14F-4D97-AF65-F5344CB8AC3E}">
        <p14:creationId xmlns:p14="http://schemas.microsoft.com/office/powerpoint/2010/main" val="39643441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32655"/>
            <a:ext cx="9036496" cy="1754326"/>
          </a:xfrm>
          <a:prstGeom prst="rect">
            <a:avLst/>
          </a:prstGeom>
          <a:noFill/>
        </p:spPr>
        <p:txBody>
          <a:bodyPr wrap="square" rtlCol="0">
            <a:spAutoFit/>
          </a:bodyPr>
          <a:lstStyle/>
          <a:p>
            <a:r>
              <a:rPr lang="en-IN" b="1" dirty="0" smtClean="0">
                <a:solidFill>
                  <a:srgbClr val="FF0000"/>
                </a:solidFill>
              </a:rPr>
              <a:t>DOMAIN: </a:t>
            </a:r>
            <a:r>
              <a:rPr lang="en-IN" dirty="0" smtClean="0">
                <a:solidFill>
                  <a:schemeClr val="tx2">
                    <a:lumMod val="75000"/>
                  </a:schemeClr>
                </a:solidFill>
              </a:rPr>
              <a:t>After opening the </a:t>
            </a:r>
            <a:r>
              <a:rPr lang="en-IN" dirty="0" err="1" smtClean="0">
                <a:solidFill>
                  <a:schemeClr val="tx2">
                    <a:lumMod val="75000"/>
                  </a:schemeClr>
                </a:solidFill>
              </a:rPr>
              <a:t>webmin</a:t>
            </a:r>
            <a:r>
              <a:rPr lang="en-IN" dirty="0">
                <a:solidFill>
                  <a:schemeClr val="tx2">
                    <a:lumMod val="75000"/>
                  </a:schemeClr>
                </a:solidFill>
              </a:rPr>
              <a:t> </a:t>
            </a:r>
            <a:r>
              <a:rPr lang="en-IN" dirty="0" smtClean="0">
                <a:solidFill>
                  <a:schemeClr val="tx2">
                    <a:lumMod val="75000"/>
                  </a:schemeClr>
                </a:solidFill>
              </a:rPr>
              <a:t>Click on the sever, the below displayed page will appear. We have to go to bind DNS server for creating our domain. In our PS we have to create two domains </a:t>
            </a:r>
            <a:r>
              <a:rPr lang="en-IN" b="1" dirty="0" smtClean="0">
                <a:solidFill>
                  <a:schemeClr val="tx2">
                    <a:lumMod val="75000"/>
                  </a:schemeClr>
                </a:solidFill>
              </a:rPr>
              <a:t>NETCAMP.IN </a:t>
            </a:r>
            <a:r>
              <a:rPr lang="en-IN" dirty="0" smtClean="0">
                <a:solidFill>
                  <a:schemeClr val="tx2">
                    <a:lumMod val="75000"/>
                  </a:schemeClr>
                </a:solidFill>
              </a:rPr>
              <a:t>and </a:t>
            </a:r>
            <a:r>
              <a:rPr lang="en-IN" b="1" dirty="0" smtClean="0">
                <a:solidFill>
                  <a:schemeClr val="tx2">
                    <a:lumMod val="75000"/>
                  </a:schemeClr>
                </a:solidFill>
              </a:rPr>
              <a:t>COMPANY.IN</a:t>
            </a:r>
            <a:r>
              <a:rPr lang="en-IN" dirty="0" smtClean="0">
                <a:solidFill>
                  <a:schemeClr val="tx2">
                    <a:lumMod val="75000"/>
                  </a:schemeClr>
                </a:solidFill>
              </a:rPr>
              <a:t>.</a:t>
            </a:r>
          </a:p>
          <a:p>
            <a:r>
              <a:rPr lang="en-IN" dirty="0" smtClean="0">
                <a:solidFill>
                  <a:schemeClr val="tx2">
                    <a:lumMod val="75000"/>
                  </a:schemeClr>
                </a:solidFill>
              </a:rPr>
              <a:t>Netcamp.in will be given a IP address 192.168.1.100</a:t>
            </a:r>
          </a:p>
          <a:p>
            <a:r>
              <a:rPr lang="en-IN" dirty="0" smtClean="0">
                <a:solidFill>
                  <a:schemeClr val="tx2">
                    <a:lumMod val="75000"/>
                  </a:schemeClr>
                </a:solidFill>
              </a:rPr>
              <a:t>Company.in will be given a IP address 192.168.1.200</a:t>
            </a:r>
          </a:p>
          <a:p>
            <a:r>
              <a:rPr lang="en-IN" b="1" dirty="0" smtClean="0">
                <a:solidFill>
                  <a:srgbClr val="FF0000"/>
                </a:solidFill>
              </a:rPr>
              <a:t> </a:t>
            </a:r>
            <a:endParaRPr lang="en-IN" b="1" dirty="0">
              <a:solidFill>
                <a:srgbClr val="FF0000"/>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2093" b="26483"/>
          <a:stretch/>
        </p:blipFill>
        <p:spPr>
          <a:xfrm>
            <a:off x="0" y="1844823"/>
            <a:ext cx="9144000" cy="2376265"/>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1914" b="18487"/>
          <a:stretch/>
        </p:blipFill>
        <p:spPr>
          <a:xfrm>
            <a:off x="-13995" y="4720073"/>
            <a:ext cx="9144000" cy="2137927"/>
          </a:xfrm>
          <a:prstGeom prst="rect">
            <a:avLst/>
          </a:prstGeom>
        </p:spPr>
      </p:pic>
      <p:sp>
        <p:nvSpPr>
          <p:cNvPr id="6" name="TextBox 5"/>
          <p:cNvSpPr txBox="1"/>
          <p:nvPr/>
        </p:nvSpPr>
        <p:spPr>
          <a:xfrm>
            <a:off x="107504" y="4350741"/>
            <a:ext cx="5917838" cy="369332"/>
          </a:xfrm>
          <a:prstGeom prst="rect">
            <a:avLst/>
          </a:prstGeom>
          <a:noFill/>
        </p:spPr>
        <p:txBody>
          <a:bodyPr wrap="none" rtlCol="0">
            <a:spAutoFit/>
          </a:bodyPr>
          <a:lstStyle/>
          <a:p>
            <a:r>
              <a:rPr lang="en-IN" dirty="0" smtClean="0">
                <a:solidFill>
                  <a:schemeClr val="tx2">
                    <a:lumMod val="75000"/>
                  </a:schemeClr>
                </a:solidFill>
              </a:rPr>
              <a:t>* Click on create master zone will allow you to create domain.</a:t>
            </a:r>
            <a:endParaRPr lang="en-IN" dirty="0">
              <a:solidFill>
                <a:schemeClr val="tx2">
                  <a:lumMod val="75000"/>
                </a:schemeClr>
              </a:solidFill>
            </a:endParaRPr>
          </a:p>
        </p:txBody>
      </p:sp>
    </p:spTree>
    <p:extLst>
      <p:ext uri="{BB962C8B-B14F-4D97-AF65-F5344CB8AC3E}">
        <p14:creationId xmlns:p14="http://schemas.microsoft.com/office/powerpoint/2010/main" val="3258564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32407"/>
          <a:stretch/>
        </p:blipFill>
        <p:spPr>
          <a:xfrm>
            <a:off x="9736" y="2204864"/>
            <a:ext cx="9144000" cy="3474956"/>
          </a:xfrm>
          <a:prstGeom prst="rect">
            <a:avLst/>
          </a:prstGeom>
        </p:spPr>
      </p:pic>
      <p:sp>
        <p:nvSpPr>
          <p:cNvPr id="3" name="TextBox 2"/>
          <p:cNvSpPr txBox="1"/>
          <p:nvPr/>
        </p:nvSpPr>
        <p:spPr>
          <a:xfrm>
            <a:off x="171500" y="404663"/>
            <a:ext cx="8820472" cy="1200329"/>
          </a:xfrm>
          <a:prstGeom prst="rect">
            <a:avLst/>
          </a:prstGeom>
          <a:noFill/>
        </p:spPr>
        <p:txBody>
          <a:bodyPr wrap="square" rtlCol="0">
            <a:spAutoFit/>
          </a:bodyPr>
          <a:lstStyle/>
          <a:p>
            <a:r>
              <a:rPr lang="en-IN" dirty="0" smtClean="0">
                <a:solidFill>
                  <a:schemeClr val="tx2">
                    <a:lumMod val="75000"/>
                  </a:schemeClr>
                </a:solidFill>
              </a:rPr>
              <a:t>Here we will write the domain name and will also provide the email address.</a:t>
            </a:r>
          </a:p>
          <a:p>
            <a:r>
              <a:rPr lang="en-IN" dirty="0" smtClean="0">
                <a:solidFill>
                  <a:schemeClr val="tx2">
                    <a:lumMod val="75000"/>
                  </a:schemeClr>
                </a:solidFill>
              </a:rPr>
              <a:t>Email address are provided just because, when we will host our website later in future our domain where we are hosting our website will expire.</a:t>
            </a:r>
          </a:p>
          <a:p>
            <a:r>
              <a:rPr lang="en-IN" dirty="0" smtClean="0">
                <a:solidFill>
                  <a:schemeClr val="tx2">
                    <a:lumMod val="75000"/>
                  </a:schemeClr>
                </a:solidFill>
              </a:rPr>
              <a:t>So giving email will help you get the warning mails regarding your domain expire.</a:t>
            </a:r>
            <a:endParaRPr lang="en-IN" dirty="0">
              <a:solidFill>
                <a:schemeClr val="tx2">
                  <a:lumMod val="75000"/>
                </a:schemeClr>
              </a:solidFill>
            </a:endParaRPr>
          </a:p>
        </p:txBody>
      </p:sp>
      <p:sp>
        <p:nvSpPr>
          <p:cNvPr id="4" name="TextBox 3"/>
          <p:cNvSpPr txBox="1"/>
          <p:nvPr/>
        </p:nvSpPr>
        <p:spPr>
          <a:xfrm>
            <a:off x="161155" y="5911442"/>
            <a:ext cx="7411901" cy="646331"/>
          </a:xfrm>
          <a:prstGeom prst="rect">
            <a:avLst/>
          </a:prstGeom>
          <a:noFill/>
        </p:spPr>
        <p:txBody>
          <a:bodyPr wrap="none" rtlCol="0">
            <a:spAutoFit/>
          </a:bodyPr>
          <a:lstStyle/>
          <a:p>
            <a:r>
              <a:rPr lang="en-IN" dirty="0" smtClean="0">
                <a:solidFill>
                  <a:schemeClr val="tx2">
                    <a:lumMod val="75000"/>
                  </a:schemeClr>
                </a:solidFill>
              </a:rPr>
              <a:t>After filling all the details we are required to click on the create button.</a:t>
            </a:r>
          </a:p>
          <a:p>
            <a:r>
              <a:rPr lang="en-IN" dirty="0" smtClean="0">
                <a:solidFill>
                  <a:schemeClr val="tx2">
                    <a:lumMod val="75000"/>
                  </a:schemeClr>
                </a:solidFill>
              </a:rPr>
              <a:t>Hence now are site has been created and now we can make our subdomains.</a:t>
            </a:r>
            <a:endParaRPr lang="en-IN" dirty="0">
              <a:solidFill>
                <a:schemeClr val="tx2">
                  <a:lumMod val="75000"/>
                </a:schemeClr>
              </a:solidFill>
            </a:endParaRPr>
          </a:p>
        </p:txBody>
      </p:sp>
    </p:spTree>
    <p:extLst>
      <p:ext uri="{BB962C8B-B14F-4D97-AF65-F5344CB8AC3E}">
        <p14:creationId xmlns:p14="http://schemas.microsoft.com/office/powerpoint/2010/main" val="27057842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56" b="25963"/>
          <a:stretch/>
        </p:blipFill>
        <p:spPr>
          <a:xfrm>
            <a:off x="3380" y="1772816"/>
            <a:ext cx="9144000" cy="3803374"/>
          </a:xfrm>
          <a:prstGeom prst="rect">
            <a:avLst/>
          </a:prstGeom>
        </p:spPr>
      </p:pic>
      <p:sp>
        <p:nvSpPr>
          <p:cNvPr id="3" name="TextBox 2"/>
          <p:cNvSpPr txBox="1"/>
          <p:nvPr/>
        </p:nvSpPr>
        <p:spPr>
          <a:xfrm>
            <a:off x="120485" y="476672"/>
            <a:ext cx="9023515" cy="1477328"/>
          </a:xfrm>
          <a:prstGeom prst="rect">
            <a:avLst/>
          </a:prstGeom>
          <a:noFill/>
        </p:spPr>
        <p:txBody>
          <a:bodyPr wrap="square" rtlCol="0">
            <a:spAutoFit/>
          </a:bodyPr>
          <a:lstStyle/>
          <a:p>
            <a:r>
              <a:rPr lang="en-IN" dirty="0" smtClean="0">
                <a:solidFill>
                  <a:schemeClr val="tx2">
                    <a:lumMod val="75000"/>
                  </a:schemeClr>
                </a:solidFill>
              </a:rPr>
              <a:t>Just after clicking on the create button we are directed to this page i.e. Edit Master Zone</a:t>
            </a:r>
          </a:p>
          <a:p>
            <a:r>
              <a:rPr lang="en-IN" dirty="0" smtClean="0">
                <a:solidFill>
                  <a:schemeClr val="tx2">
                    <a:lumMod val="75000"/>
                  </a:schemeClr>
                </a:solidFill>
              </a:rPr>
              <a:t>Here at the address we are required to fill the IP address of main domain as well as subdomains. This configuration will be done in both the servers i.e. Netcamp.in and Company.in</a:t>
            </a:r>
          </a:p>
          <a:p>
            <a:endParaRPr lang="en-IN" dirty="0">
              <a:solidFill>
                <a:schemeClr val="tx2">
                  <a:lumMod val="75000"/>
                </a:schemeClr>
              </a:solidFill>
            </a:endParaRPr>
          </a:p>
        </p:txBody>
      </p:sp>
      <p:sp>
        <p:nvSpPr>
          <p:cNvPr id="4" name="TextBox 3"/>
          <p:cNvSpPr txBox="1"/>
          <p:nvPr/>
        </p:nvSpPr>
        <p:spPr>
          <a:xfrm>
            <a:off x="-58071" y="5692606"/>
            <a:ext cx="9251122" cy="646331"/>
          </a:xfrm>
          <a:prstGeom prst="rect">
            <a:avLst/>
          </a:prstGeom>
          <a:noFill/>
        </p:spPr>
        <p:txBody>
          <a:bodyPr wrap="none" rtlCol="0">
            <a:spAutoFit/>
          </a:bodyPr>
          <a:lstStyle/>
          <a:p>
            <a:r>
              <a:rPr lang="en-IN" dirty="0" smtClean="0"/>
              <a:t>Mail server will be created at MX server of 192.168.1.200, as Mail server will be created in this IP</a:t>
            </a:r>
          </a:p>
          <a:p>
            <a:r>
              <a:rPr lang="en-IN" dirty="0" smtClean="0"/>
              <a:t>According to the PS (Problem Statement).</a:t>
            </a:r>
            <a:endParaRPr lang="en-IN" dirty="0"/>
          </a:p>
        </p:txBody>
      </p:sp>
    </p:spTree>
    <p:extLst>
      <p:ext uri="{BB962C8B-B14F-4D97-AF65-F5344CB8AC3E}">
        <p14:creationId xmlns:p14="http://schemas.microsoft.com/office/powerpoint/2010/main" val="610996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2945" b="30602"/>
          <a:stretch/>
        </p:blipFill>
        <p:spPr>
          <a:xfrm>
            <a:off x="-9736" y="764704"/>
            <a:ext cx="9144000" cy="2902227"/>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2419" b="23934"/>
          <a:stretch/>
        </p:blipFill>
        <p:spPr>
          <a:xfrm>
            <a:off x="-9736" y="3685795"/>
            <a:ext cx="9144000" cy="3207027"/>
          </a:xfrm>
          <a:prstGeom prst="rect">
            <a:avLst/>
          </a:prstGeom>
        </p:spPr>
      </p:pic>
      <p:sp>
        <p:nvSpPr>
          <p:cNvPr id="7" name="TextBox 6"/>
          <p:cNvSpPr txBox="1"/>
          <p:nvPr/>
        </p:nvSpPr>
        <p:spPr>
          <a:xfrm>
            <a:off x="120892" y="118373"/>
            <a:ext cx="8882744" cy="646331"/>
          </a:xfrm>
          <a:prstGeom prst="rect">
            <a:avLst/>
          </a:prstGeom>
          <a:noFill/>
        </p:spPr>
        <p:txBody>
          <a:bodyPr wrap="square" rtlCol="0">
            <a:spAutoFit/>
          </a:bodyPr>
          <a:lstStyle/>
          <a:p>
            <a:r>
              <a:rPr lang="en-IN" dirty="0" smtClean="0"/>
              <a:t>After filing the IP addresses of all the domains and subdomains of different server go to the previous page.</a:t>
            </a:r>
            <a:endParaRPr lang="en-IN" dirty="0"/>
          </a:p>
        </p:txBody>
      </p:sp>
    </p:spTree>
    <p:extLst>
      <p:ext uri="{BB962C8B-B14F-4D97-AF65-F5344CB8AC3E}">
        <p14:creationId xmlns:p14="http://schemas.microsoft.com/office/powerpoint/2010/main" val="23721688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696" b="34727"/>
          <a:stretch/>
        </p:blipFill>
        <p:spPr>
          <a:xfrm>
            <a:off x="0" y="1988840"/>
            <a:ext cx="9144000" cy="3114262"/>
          </a:xfrm>
          <a:prstGeom prst="rect">
            <a:avLst/>
          </a:prstGeom>
        </p:spPr>
      </p:pic>
      <p:sp>
        <p:nvSpPr>
          <p:cNvPr id="3" name="TextBox 2"/>
          <p:cNvSpPr txBox="1"/>
          <p:nvPr/>
        </p:nvSpPr>
        <p:spPr>
          <a:xfrm>
            <a:off x="0" y="260648"/>
            <a:ext cx="9144000" cy="1200329"/>
          </a:xfrm>
          <a:prstGeom prst="rect">
            <a:avLst/>
          </a:prstGeom>
          <a:noFill/>
        </p:spPr>
        <p:txBody>
          <a:bodyPr wrap="square" rtlCol="0">
            <a:spAutoFit/>
          </a:bodyPr>
          <a:lstStyle/>
          <a:p>
            <a:r>
              <a:rPr lang="en-IN" dirty="0" smtClean="0">
                <a:solidFill>
                  <a:srgbClr val="FF0000"/>
                </a:solidFill>
                <a:latin typeface="Arial Rounded MT Bold" pitchFamily="34" charset="0"/>
              </a:rPr>
              <a:t>MAIL SERVER: </a:t>
            </a:r>
            <a:r>
              <a:rPr lang="en-IN" dirty="0" smtClean="0">
                <a:solidFill>
                  <a:schemeClr val="tx2">
                    <a:lumMod val="75000"/>
                  </a:schemeClr>
                </a:solidFill>
              </a:rPr>
              <a:t>Here we will provide the mail address domains. At this point we are required to put a (.) at the end of the mail server i.e. mail.netcamp.in. </a:t>
            </a:r>
          </a:p>
          <a:p>
            <a:r>
              <a:rPr lang="en-IN" dirty="0" smtClean="0">
                <a:solidFill>
                  <a:schemeClr val="tx2">
                    <a:lumMod val="75000"/>
                  </a:schemeClr>
                </a:solidFill>
              </a:rPr>
              <a:t>Here we have to set the priority of the mail server as this will decide how important is you webmail at the server.</a:t>
            </a:r>
            <a:endParaRPr lang="en-IN" dirty="0" smtClean="0">
              <a:solidFill>
                <a:srgbClr val="FF0000"/>
              </a:solidFill>
            </a:endParaRPr>
          </a:p>
        </p:txBody>
      </p:sp>
      <p:sp>
        <p:nvSpPr>
          <p:cNvPr id="4" name="TextBox 3"/>
          <p:cNvSpPr txBox="1"/>
          <p:nvPr/>
        </p:nvSpPr>
        <p:spPr>
          <a:xfrm>
            <a:off x="3989" y="5229200"/>
            <a:ext cx="8712968" cy="923330"/>
          </a:xfrm>
          <a:prstGeom prst="rect">
            <a:avLst/>
          </a:prstGeom>
          <a:noFill/>
        </p:spPr>
        <p:txBody>
          <a:bodyPr wrap="square" rtlCol="0">
            <a:spAutoFit/>
          </a:bodyPr>
          <a:lstStyle/>
          <a:p>
            <a:r>
              <a:rPr lang="en-IN" dirty="0" smtClean="0"/>
              <a:t>After configuring all the entries we are now required to move to the Edit master zone again and start the name server. After the name server gets started we are required to click on the apply changes</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79193" b="12816"/>
          <a:stretch/>
        </p:blipFill>
        <p:spPr>
          <a:xfrm>
            <a:off x="3989" y="6140293"/>
            <a:ext cx="9144000" cy="410817"/>
          </a:xfrm>
          <a:prstGeom prst="rect">
            <a:avLst/>
          </a:prstGeom>
        </p:spPr>
      </p:pic>
    </p:spTree>
    <p:extLst>
      <p:ext uri="{BB962C8B-B14F-4D97-AF65-F5344CB8AC3E}">
        <p14:creationId xmlns:p14="http://schemas.microsoft.com/office/powerpoint/2010/main" val="10149859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5371" b="50193"/>
          <a:stretch/>
        </p:blipFill>
        <p:spPr>
          <a:xfrm>
            <a:off x="0" y="517322"/>
            <a:ext cx="9144000" cy="74212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3718" b="6887"/>
          <a:stretch/>
        </p:blipFill>
        <p:spPr>
          <a:xfrm>
            <a:off x="38945" y="2776331"/>
            <a:ext cx="9144000" cy="4081669"/>
          </a:xfrm>
          <a:prstGeom prst="rect">
            <a:avLst/>
          </a:prstGeom>
        </p:spPr>
      </p:pic>
      <p:sp>
        <p:nvSpPr>
          <p:cNvPr id="4" name="TextBox 3"/>
          <p:cNvSpPr txBox="1"/>
          <p:nvPr/>
        </p:nvSpPr>
        <p:spPr>
          <a:xfrm>
            <a:off x="38945" y="147990"/>
            <a:ext cx="8568952" cy="369332"/>
          </a:xfrm>
          <a:prstGeom prst="rect">
            <a:avLst/>
          </a:prstGeom>
          <a:noFill/>
        </p:spPr>
        <p:txBody>
          <a:bodyPr wrap="square" rtlCol="0">
            <a:spAutoFit/>
          </a:bodyPr>
          <a:lstStyle/>
          <a:p>
            <a:r>
              <a:rPr lang="en-IN" dirty="0" smtClean="0">
                <a:solidFill>
                  <a:srgbClr val="FF0000"/>
                </a:solidFill>
                <a:latin typeface="Bahnschrift" pitchFamily="34" charset="0"/>
              </a:rPr>
              <a:t>HOSTING:</a:t>
            </a:r>
            <a:r>
              <a:rPr lang="en-IN" dirty="0" smtClean="0">
                <a:solidFill>
                  <a:schemeClr val="tx2">
                    <a:lumMod val="75000"/>
                  </a:schemeClr>
                </a:solidFill>
              </a:rPr>
              <a:t> Open apache webserver this is done for hosting your domain. </a:t>
            </a:r>
            <a:endParaRPr lang="en-IN" dirty="0" smtClean="0">
              <a:solidFill>
                <a:srgbClr val="FF0000"/>
              </a:solidFill>
              <a:latin typeface="Bahnschrift" pitchFamily="34" charset="0"/>
            </a:endParaRPr>
          </a:p>
        </p:txBody>
      </p:sp>
      <p:sp>
        <p:nvSpPr>
          <p:cNvPr id="5" name="TextBox 4"/>
          <p:cNvSpPr txBox="1"/>
          <p:nvPr/>
        </p:nvSpPr>
        <p:spPr>
          <a:xfrm>
            <a:off x="38945" y="1294122"/>
            <a:ext cx="9105055" cy="1754326"/>
          </a:xfrm>
          <a:prstGeom prst="rect">
            <a:avLst/>
          </a:prstGeom>
          <a:noFill/>
        </p:spPr>
        <p:txBody>
          <a:bodyPr wrap="square" rtlCol="0">
            <a:spAutoFit/>
          </a:bodyPr>
          <a:lstStyle/>
          <a:p>
            <a:r>
              <a:rPr lang="en-IN" dirty="0" smtClean="0"/>
              <a:t>At the apache webserver fill you entries i.e. the IP address of the domains and subdomains.</a:t>
            </a:r>
          </a:p>
          <a:p>
            <a:r>
              <a:rPr lang="en-IN" dirty="0" smtClean="0"/>
              <a:t>The domains name i.e. netcamp.in or mail.netcamp.in.</a:t>
            </a:r>
          </a:p>
          <a:p>
            <a:r>
              <a:rPr lang="en-IN" dirty="0" smtClean="0"/>
              <a:t>Hosting will be done in both of the servers. The files that will be selected form the directory will be created first.</a:t>
            </a:r>
          </a:p>
          <a:p>
            <a:r>
              <a:rPr lang="en-IN" dirty="0" smtClean="0"/>
              <a:t>This will be done with the help of telnet.</a:t>
            </a:r>
          </a:p>
          <a:p>
            <a:endParaRPr lang="en-IN" dirty="0"/>
          </a:p>
        </p:txBody>
      </p:sp>
    </p:spTree>
    <p:extLst>
      <p:ext uri="{BB962C8B-B14F-4D97-AF65-F5344CB8AC3E}">
        <p14:creationId xmlns:p14="http://schemas.microsoft.com/office/powerpoint/2010/main" val="13432717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43408"/>
            <a:ext cx="8229600" cy="1296144"/>
          </a:xfrm>
        </p:spPr>
        <p:txBody>
          <a:bodyPr>
            <a:normAutofit/>
          </a:bodyPr>
          <a:lstStyle/>
          <a:p>
            <a:r>
              <a:rPr lang="en-IN" sz="2800" i="1" dirty="0" smtClean="0">
                <a:solidFill>
                  <a:schemeClr val="tx2">
                    <a:lumMod val="75000"/>
                  </a:schemeClr>
                </a:solidFill>
                <a:latin typeface="Arial Rounded MT Bold" pitchFamily="34" charset="0"/>
              </a:rPr>
              <a:t>ACKNOWLEDGEMENT</a:t>
            </a:r>
            <a:endParaRPr lang="en-IN" sz="2800" i="1" dirty="0">
              <a:solidFill>
                <a:schemeClr val="tx2">
                  <a:lumMod val="75000"/>
                </a:schemeClr>
              </a:solidFill>
              <a:latin typeface="Arial Rounded MT Bold" pitchFamily="34" charset="0"/>
            </a:endParaRPr>
          </a:p>
        </p:txBody>
      </p:sp>
      <p:sp>
        <p:nvSpPr>
          <p:cNvPr id="3" name="Content Placeholder 2"/>
          <p:cNvSpPr>
            <a:spLocks noGrp="1"/>
          </p:cNvSpPr>
          <p:nvPr>
            <p:ph idx="1"/>
          </p:nvPr>
        </p:nvSpPr>
        <p:spPr>
          <a:xfrm>
            <a:off x="467544" y="836712"/>
            <a:ext cx="8229600" cy="4525963"/>
          </a:xfrm>
        </p:spPr>
        <p:txBody>
          <a:bodyPr>
            <a:normAutofit/>
          </a:bodyPr>
          <a:lstStyle/>
          <a:p>
            <a:pPr marL="0" indent="0">
              <a:buNone/>
            </a:pPr>
            <a:r>
              <a:rPr lang="en-IN" sz="1800" dirty="0" smtClean="0">
                <a:latin typeface="Bahnschrift Light Condensed" pitchFamily="34" charset="0"/>
              </a:rPr>
              <a:t>I have taken efforts in this project. However, it would  not have been possible without the kind support and help of many individuals and organization. I would like to extend my sincere thanks to all of them.</a:t>
            </a:r>
          </a:p>
          <a:p>
            <a:pPr marL="0" indent="0">
              <a:buNone/>
            </a:pPr>
            <a:endParaRPr lang="en-IN" sz="1800" dirty="0" smtClean="0">
              <a:latin typeface="Bahnschrift Light Condensed" pitchFamily="34" charset="0"/>
            </a:endParaRPr>
          </a:p>
          <a:p>
            <a:pPr marL="0" indent="0">
              <a:buNone/>
            </a:pPr>
            <a:r>
              <a:rPr lang="en-IN" sz="1800" dirty="0" smtClean="0">
                <a:latin typeface="Bahnschrift Light Condensed" pitchFamily="34" charset="0"/>
              </a:rPr>
              <a:t>I am highly indebted to </a:t>
            </a:r>
            <a:r>
              <a:rPr lang="en-IN" sz="1800" dirty="0" err="1" smtClean="0">
                <a:latin typeface="Bahnschrift Light Condensed" pitchFamily="34" charset="0"/>
              </a:rPr>
              <a:t>Netcamp</a:t>
            </a:r>
            <a:r>
              <a:rPr lang="en-IN" sz="1800" dirty="0" smtClean="0">
                <a:latin typeface="Bahnschrift Light Condensed" pitchFamily="34" charset="0"/>
              </a:rPr>
              <a:t> Solutions </a:t>
            </a:r>
            <a:r>
              <a:rPr lang="en-IN" sz="1800" dirty="0" err="1" smtClean="0">
                <a:latin typeface="Bahnschrift Light Condensed" pitchFamily="34" charset="0"/>
              </a:rPr>
              <a:t>Pvt.</a:t>
            </a:r>
            <a:r>
              <a:rPr lang="en-IN" sz="1800" dirty="0">
                <a:latin typeface="Bahnschrift Light Condensed" pitchFamily="34" charset="0"/>
              </a:rPr>
              <a:t>.</a:t>
            </a:r>
            <a:r>
              <a:rPr lang="en-IN" sz="1800" dirty="0" smtClean="0">
                <a:latin typeface="Bahnschrift Light Condensed" pitchFamily="34" charset="0"/>
              </a:rPr>
              <a:t> Ltd. For their guidance and constant supervision as well as for their support in completing the project.</a:t>
            </a:r>
          </a:p>
          <a:p>
            <a:pPr marL="0" indent="0">
              <a:buNone/>
            </a:pPr>
            <a:endParaRPr lang="en-IN" sz="1800" dirty="0">
              <a:latin typeface="Bahnschrift Light Condensed" pitchFamily="34" charset="0"/>
            </a:endParaRPr>
          </a:p>
          <a:p>
            <a:pPr marL="0" indent="0">
              <a:buNone/>
            </a:pPr>
            <a:r>
              <a:rPr lang="en-IN" sz="1800" dirty="0" smtClean="0">
                <a:latin typeface="Bahnschrift Light Condensed" pitchFamily="34" charset="0"/>
              </a:rPr>
              <a:t>I would like to express my gratitude towards </a:t>
            </a:r>
            <a:r>
              <a:rPr lang="en-IN" sz="1800" dirty="0" err="1" smtClean="0">
                <a:latin typeface="Bahnschrift Light Condensed" pitchFamily="34" charset="0"/>
              </a:rPr>
              <a:t>Mr.Santu</a:t>
            </a:r>
            <a:r>
              <a:rPr lang="en-IN" sz="1800" dirty="0" smtClean="0">
                <a:latin typeface="Bahnschrift Light Condensed" pitchFamily="34" charset="0"/>
              </a:rPr>
              <a:t> </a:t>
            </a:r>
            <a:r>
              <a:rPr lang="en-IN" sz="1800" dirty="0" err="1" smtClean="0">
                <a:latin typeface="Bahnschrift Light Condensed" pitchFamily="34" charset="0"/>
              </a:rPr>
              <a:t>Purkait</a:t>
            </a:r>
            <a:r>
              <a:rPr lang="en-IN" sz="1800" dirty="0" smtClean="0">
                <a:latin typeface="Bahnschrift Light Condensed" pitchFamily="34" charset="0"/>
              </a:rPr>
              <a:t>, Director, </a:t>
            </a:r>
            <a:r>
              <a:rPr lang="en-IN" sz="1800" dirty="0" err="1" smtClean="0">
                <a:latin typeface="Bahnschrift Light Condensed" pitchFamily="34" charset="0"/>
              </a:rPr>
              <a:t>Netcamp</a:t>
            </a:r>
            <a:r>
              <a:rPr lang="en-IN" sz="1800" dirty="0" smtClean="0">
                <a:latin typeface="Bahnschrift Light Condensed" pitchFamily="34" charset="0"/>
              </a:rPr>
              <a:t> Solutions Pvt Ltd. For their kind co-operation and encouragement which help me in completion of this project.</a:t>
            </a:r>
          </a:p>
          <a:p>
            <a:pPr marL="0" indent="0">
              <a:buNone/>
            </a:pPr>
            <a:endParaRPr lang="en-IN" sz="1800" dirty="0">
              <a:latin typeface="Bahnschrift Light Condensed" pitchFamily="34" charset="0"/>
            </a:endParaRPr>
          </a:p>
          <a:p>
            <a:pPr marL="0" indent="0">
              <a:buNone/>
            </a:pPr>
            <a:r>
              <a:rPr lang="en-IN" sz="1800" dirty="0" smtClean="0">
                <a:latin typeface="Bahnschrift Light Condensed" pitchFamily="34" charset="0"/>
              </a:rPr>
              <a:t>I would like to express my special gratitude and thanks to the organization person for giving me such attention and time.</a:t>
            </a:r>
          </a:p>
          <a:p>
            <a:pPr marL="0" indent="0">
              <a:buNone/>
            </a:pPr>
            <a:endParaRPr lang="en-IN" sz="1800" dirty="0">
              <a:latin typeface="Bahnschrift Light Condensed" pitchFamily="34" charset="0"/>
            </a:endParaRPr>
          </a:p>
          <a:p>
            <a:pPr marL="0" indent="0">
              <a:buNone/>
            </a:pPr>
            <a:r>
              <a:rPr lang="en-IN" sz="1800" dirty="0" smtClean="0">
                <a:latin typeface="Bahnschrift Light Condensed" pitchFamily="34" charset="0"/>
              </a:rPr>
              <a:t>My thanks and appreciation also go to my colleagues in developing the project and people who have willingly helped me out with their abilities.</a:t>
            </a:r>
            <a:endParaRPr lang="en-IN" sz="1800" dirty="0">
              <a:latin typeface="Bahnschrift Light Condensed" pitchFamily="34" charset="0"/>
            </a:endParaRPr>
          </a:p>
        </p:txBody>
      </p:sp>
      <p:sp>
        <p:nvSpPr>
          <p:cNvPr id="4" name="TextBox 3"/>
          <p:cNvSpPr txBox="1"/>
          <p:nvPr/>
        </p:nvSpPr>
        <p:spPr>
          <a:xfrm>
            <a:off x="683568" y="5301208"/>
            <a:ext cx="1039067" cy="1477328"/>
          </a:xfrm>
          <a:prstGeom prst="rect">
            <a:avLst/>
          </a:prstGeom>
          <a:noFill/>
        </p:spPr>
        <p:txBody>
          <a:bodyPr wrap="none" rtlCol="0">
            <a:spAutoFit/>
          </a:bodyPr>
          <a:lstStyle/>
          <a:p>
            <a:r>
              <a:rPr lang="en-IN" dirty="0" smtClean="0">
                <a:solidFill>
                  <a:schemeClr val="tx2"/>
                </a:solidFill>
                <a:latin typeface="Bahnschrift Light Condensed" pitchFamily="34" charset="0"/>
              </a:rPr>
              <a:t>NAME:</a:t>
            </a:r>
            <a:r>
              <a:rPr lang="en-IN" dirty="0">
                <a:solidFill>
                  <a:schemeClr val="tx2"/>
                </a:solidFill>
                <a:latin typeface="Bahnschrift Light Condensed" pitchFamily="34" charset="0"/>
              </a:rPr>
              <a:t> </a:t>
            </a:r>
            <a:r>
              <a:rPr lang="en-IN" dirty="0" smtClean="0">
                <a:solidFill>
                  <a:schemeClr val="tx2"/>
                </a:solidFill>
                <a:latin typeface="Bahnschrift Light Condensed" pitchFamily="34" charset="0"/>
              </a:rPr>
              <a:t>  </a:t>
            </a:r>
          </a:p>
          <a:p>
            <a:r>
              <a:rPr lang="en-IN" dirty="0" smtClean="0">
                <a:solidFill>
                  <a:schemeClr val="tx2"/>
                </a:solidFill>
                <a:latin typeface="Bahnschrift Light Condensed" pitchFamily="34" charset="0"/>
              </a:rPr>
              <a:t>ROLL NO:</a:t>
            </a:r>
          </a:p>
          <a:p>
            <a:r>
              <a:rPr lang="en-IN" dirty="0" smtClean="0">
                <a:solidFill>
                  <a:schemeClr val="tx2"/>
                </a:solidFill>
                <a:latin typeface="Bahnschrift Light Condensed" pitchFamily="34" charset="0"/>
              </a:rPr>
              <a:t>COLLEGE:   </a:t>
            </a:r>
          </a:p>
          <a:p>
            <a:r>
              <a:rPr lang="en-IN" dirty="0" smtClean="0">
                <a:solidFill>
                  <a:schemeClr val="tx2"/>
                </a:solidFill>
                <a:latin typeface="Bahnschrift Light Condensed" pitchFamily="34" charset="0"/>
              </a:rPr>
              <a:t>SIGNATURE:</a:t>
            </a:r>
          </a:p>
          <a:p>
            <a:r>
              <a:rPr lang="en-IN" dirty="0" smtClean="0">
                <a:solidFill>
                  <a:schemeClr val="tx2"/>
                </a:solidFill>
                <a:latin typeface="Bahnschrift Light Condensed" pitchFamily="34" charset="0"/>
              </a:rPr>
              <a:t>DATE:</a:t>
            </a:r>
          </a:p>
        </p:txBody>
      </p:sp>
      <p:sp>
        <p:nvSpPr>
          <p:cNvPr id="5" name="TextBox 4"/>
          <p:cNvSpPr txBox="1"/>
          <p:nvPr/>
        </p:nvSpPr>
        <p:spPr>
          <a:xfrm>
            <a:off x="3203848" y="5310026"/>
            <a:ext cx="5843266" cy="1754326"/>
          </a:xfrm>
          <a:prstGeom prst="rect">
            <a:avLst/>
          </a:prstGeom>
          <a:noFill/>
        </p:spPr>
        <p:txBody>
          <a:bodyPr wrap="none" rtlCol="0">
            <a:spAutoFit/>
          </a:bodyPr>
          <a:lstStyle/>
          <a:p>
            <a:r>
              <a:rPr lang="en-IN" dirty="0" smtClean="0">
                <a:solidFill>
                  <a:schemeClr val="tx2"/>
                </a:solidFill>
                <a:latin typeface="Bahnschrift Light Condensed" pitchFamily="34" charset="0"/>
              </a:rPr>
              <a:t>ANANT GUPTA</a:t>
            </a:r>
          </a:p>
          <a:p>
            <a:r>
              <a:rPr lang="en-IN" dirty="0" smtClean="0">
                <a:solidFill>
                  <a:schemeClr val="tx2"/>
                </a:solidFill>
                <a:latin typeface="Bahnschrift Light Condensed" pitchFamily="34" charset="0"/>
              </a:rPr>
              <a:t>1901220130020</a:t>
            </a:r>
          </a:p>
          <a:p>
            <a:r>
              <a:rPr lang="en-IN" dirty="0" smtClean="0">
                <a:solidFill>
                  <a:schemeClr val="tx2"/>
                </a:solidFill>
                <a:latin typeface="Bahnschrift Light Condensed" pitchFamily="34" charset="0"/>
              </a:rPr>
              <a:t>SHRI RAMSWAROOP MEMORIAL COLLEGE OF ENGINEERING AND MANAGEMENT</a:t>
            </a:r>
          </a:p>
          <a:p>
            <a:endParaRPr lang="en-IN" dirty="0" smtClean="0">
              <a:solidFill>
                <a:schemeClr val="tx2"/>
              </a:solidFill>
              <a:latin typeface="Bahnschrift Light Condensed" pitchFamily="34" charset="0"/>
            </a:endParaRPr>
          </a:p>
          <a:p>
            <a:r>
              <a:rPr lang="en-IN" dirty="0" smtClean="0">
                <a:solidFill>
                  <a:schemeClr val="tx2"/>
                </a:solidFill>
                <a:latin typeface="Bahnschrift Light Condensed" pitchFamily="34" charset="0"/>
              </a:rPr>
              <a:t>15 JUNE 2021</a:t>
            </a:r>
            <a:endParaRPr lang="en-IN" dirty="0">
              <a:solidFill>
                <a:schemeClr val="tx2"/>
              </a:solidFill>
              <a:latin typeface="Bahnschrift Light Condensed" pitchFamily="34" charset="0"/>
            </a:endParaRPr>
          </a:p>
          <a:p>
            <a:endParaRPr lang="en-IN" dirty="0">
              <a:solidFill>
                <a:schemeClr val="tx2"/>
              </a:solidFill>
              <a:latin typeface="Bahnschrift Light Condensed" pitchFamily="34" charset="0"/>
            </a:endParaRPr>
          </a:p>
        </p:txBody>
      </p:sp>
    </p:spTree>
    <p:extLst>
      <p:ext uri="{BB962C8B-B14F-4D97-AF65-F5344CB8AC3E}">
        <p14:creationId xmlns:p14="http://schemas.microsoft.com/office/powerpoint/2010/main" val="38651845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86540"/>
          <a:stretch/>
        </p:blipFill>
        <p:spPr>
          <a:xfrm>
            <a:off x="13130" y="1124744"/>
            <a:ext cx="9144000" cy="691999"/>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80095"/>
          <a:stretch/>
        </p:blipFill>
        <p:spPr>
          <a:xfrm>
            <a:off x="32369" y="2615813"/>
            <a:ext cx="9144000" cy="1023304"/>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29442" b="62051"/>
          <a:stretch/>
        </p:blipFill>
        <p:spPr>
          <a:xfrm>
            <a:off x="32369" y="4787027"/>
            <a:ext cx="9144000" cy="437322"/>
          </a:xfrm>
          <a:prstGeom prst="rect">
            <a:avLst/>
          </a:prstGeom>
        </p:spPr>
      </p:pic>
      <p:sp>
        <p:nvSpPr>
          <p:cNvPr id="5" name="TextBox 4"/>
          <p:cNvSpPr txBox="1"/>
          <p:nvPr/>
        </p:nvSpPr>
        <p:spPr>
          <a:xfrm>
            <a:off x="0" y="217309"/>
            <a:ext cx="8892480" cy="646331"/>
          </a:xfrm>
          <a:prstGeom prst="rect">
            <a:avLst/>
          </a:prstGeom>
          <a:noFill/>
        </p:spPr>
        <p:txBody>
          <a:bodyPr wrap="square" rtlCol="0">
            <a:spAutoFit/>
          </a:bodyPr>
          <a:lstStyle/>
          <a:p>
            <a:r>
              <a:rPr lang="en-IN" dirty="0" smtClean="0">
                <a:solidFill>
                  <a:srgbClr val="FF0000"/>
                </a:solidFill>
                <a:latin typeface="Bahnschrift" pitchFamily="34" charset="0"/>
              </a:rPr>
              <a:t>TELNET:</a:t>
            </a:r>
            <a:r>
              <a:rPr lang="en-IN" dirty="0" smtClean="0">
                <a:solidFill>
                  <a:schemeClr val="tx2">
                    <a:lumMod val="75000"/>
                  </a:schemeClr>
                </a:solidFill>
              </a:rPr>
              <a:t> This is the port no 23 and is used to login to the server </a:t>
            </a:r>
            <a:r>
              <a:rPr lang="en-IN" dirty="0">
                <a:solidFill>
                  <a:schemeClr val="tx2">
                    <a:lumMod val="75000"/>
                  </a:schemeClr>
                </a:solidFill>
              </a:rPr>
              <a:t>w</a:t>
            </a:r>
            <a:r>
              <a:rPr lang="en-IN" dirty="0" smtClean="0">
                <a:solidFill>
                  <a:schemeClr val="tx2">
                    <a:lumMod val="75000"/>
                  </a:schemeClr>
                </a:solidFill>
              </a:rPr>
              <a:t>ith the help of command prompt. To open server just write telnet 192.168.1.100 &amp; telnet 192.168.1.200 in two tabs.</a:t>
            </a:r>
            <a:endParaRPr lang="en-IN" dirty="0">
              <a:solidFill>
                <a:srgbClr val="FF0000"/>
              </a:solidFill>
              <a:latin typeface="Bahnschrift" pitchFamily="34" charset="0"/>
            </a:endParaRPr>
          </a:p>
        </p:txBody>
      </p:sp>
      <p:sp>
        <p:nvSpPr>
          <p:cNvPr id="6" name="TextBox 5"/>
          <p:cNvSpPr txBox="1"/>
          <p:nvPr/>
        </p:nvSpPr>
        <p:spPr>
          <a:xfrm>
            <a:off x="-36004" y="1968806"/>
            <a:ext cx="8964488" cy="646331"/>
          </a:xfrm>
          <a:prstGeom prst="rect">
            <a:avLst/>
          </a:prstGeom>
          <a:noFill/>
        </p:spPr>
        <p:txBody>
          <a:bodyPr wrap="square" rtlCol="0">
            <a:spAutoFit/>
          </a:bodyPr>
          <a:lstStyle/>
          <a:p>
            <a:r>
              <a:rPr lang="en-IN" dirty="0" smtClean="0"/>
              <a:t>After the server gets connected to the </a:t>
            </a:r>
            <a:r>
              <a:rPr lang="en-IN" dirty="0" err="1" smtClean="0"/>
              <a:t>cmd</a:t>
            </a:r>
            <a:r>
              <a:rPr lang="en-IN" dirty="0" smtClean="0"/>
              <a:t> </a:t>
            </a:r>
            <a:r>
              <a:rPr lang="en-IN" dirty="0" err="1" smtClean="0"/>
              <a:t>pmt</a:t>
            </a:r>
            <a:r>
              <a:rPr lang="en-IN" dirty="0" smtClean="0"/>
              <a:t> you are required to login with the normal user </a:t>
            </a:r>
            <a:r>
              <a:rPr lang="en-IN" dirty="0" err="1" smtClean="0"/>
              <a:t>i.e</a:t>
            </a:r>
            <a:r>
              <a:rPr lang="en-IN" dirty="0" smtClean="0"/>
              <a:t> </a:t>
            </a:r>
            <a:r>
              <a:rPr lang="en-IN" dirty="0" err="1" smtClean="0"/>
              <a:t>netcamp</a:t>
            </a:r>
            <a:r>
              <a:rPr lang="en-IN" dirty="0" smtClean="0"/>
              <a:t> and password used will also be </a:t>
            </a:r>
            <a:r>
              <a:rPr lang="en-IN" dirty="0" err="1" smtClean="0"/>
              <a:t>netcamp</a:t>
            </a:r>
            <a:r>
              <a:rPr lang="en-IN" dirty="0" smtClean="0"/>
              <a:t> i.e. same of </a:t>
            </a:r>
            <a:r>
              <a:rPr lang="en-IN" dirty="0" err="1" smtClean="0"/>
              <a:t>linux</a:t>
            </a:r>
            <a:r>
              <a:rPr lang="en-IN" dirty="0" smtClean="0"/>
              <a:t> server.</a:t>
            </a:r>
            <a:endParaRPr lang="en-IN" dirty="0"/>
          </a:p>
        </p:txBody>
      </p:sp>
      <p:sp>
        <p:nvSpPr>
          <p:cNvPr id="7" name="TextBox 6"/>
          <p:cNvSpPr txBox="1"/>
          <p:nvPr/>
        </p:nvSpPr>
        <p:spPr>
          <a:xfrm>
            <a:off x="-69323" y="3789040"/>
            <a:ext cx="8973973" cy="923330"/>
          </a:xfrm>
          <a:prstGeom prst="rect">
            <a:avLst/>
          </a:prstGeom>
          <a:noFill/>
        </p:spPr>
        <p:txBody>
          <a:bodyPr wrap="square" rtlCol="0">
            <a:spAutoFit/>
          </a:bodyPr>
          <a:lstStyle/>
          <a:p>
            <a:r>
              <a:rPr lang="en-IN" dirty="0" smtClean="0"/>
              <a:t>Since normal user are not allowed to do the changes, so we are required to login with the root user. To convert the normal user to root user we use the command </a:t>
            </a:r>
            <a:r>
              <a:rPr lang="en-IN" dirty="0" err="1" smtClean="0"/>
              <a:t>su</a:t>
            </a:r>
            <a:r>
              <a:rPr lang="en-IN" dirty="0" smtClean="0"/>
              <a:t> - . This command will make the user the root user and now we are allowed to make the changes.</a:t>
            </a:r>
          </a:p>
        </p:txBody>
      </p:sp>
      <p:sp>
        <p:nvSpPr>
          <p:cNvPr id="8" name="TextBox 7"/>
          <p:cNvSpPr txBox="1"/>
          <p:nvPr/>
        </p:nvSpPr>
        <p:spPr>
          <a:xfrm>
            <a:off x="-10829" y="5224349"/>
            <a:ext cx="8856984" cy="1477328"/>
          </a:xfrm>
          <a:prstGeom prst="rect">
            <a:avLst/>
          </a:prstGeom>
          <a:noFill/>
        </p:spPr>
        <p:txBody>
          <a:bodyPr wrap="square" rtlCol="0">
            <a:spAutoFit/>
          </a:bodyPr>
          <a:lstStyle/>
          <a:p>
            <a:r>
              <a:rPr lang="en-IN" dirty="0" smtClean="0"/>
              <a:t>Now we will create a folder by any name which will be displayed on the index page of the      domain</a:t>
            </a:r>
            <a:r>
              <a:rPr lang="en-IN" dirty="0"/>
              <a:t> </a:t>
            </a:r>
            <a:r>
              <a:rPr lang="en-IN" dirty="0" smtClean="0"/>
              <a:t>and subdomain.</a:t>
            </a:r>
          </a:p>
          <a:p>
            <a:r>
              <a:rPr lang="en-IN" dirty="0" smtClean="0"/>
              <a:t>Folder will be created in the / directory i.e. /</a:t>
            </a:r>
            <a:r>
              <a:rPr lang="en-IN" dirty="0" err="1" smtClean="0"/>
              <a:t>webnet</a:t>
            </a:r>
            <a:endParaRPr lang="en-IN" dirty="0" smtClean="0"/>
          </a:p>
          <a:p>
            <a:r>
              <a:rPr lang="en-IN" dirty="0" smtClean="0"/>
              <a:t>In </a:t>
            </a:r>
            <a:r>
              <a:rPr lang="en-IN" dirty="0" err="1" smtClean="0"/>
              <a:t>webnet</a:t>
            </a:r>
            <a:r>
              <a:rPr lang="en-IN" dirty="0" smtClean="0"/>
              <a:t> a file will be created index.html as this file will only show the content entered in it.</a:t>
            </a:r>
          </a:p>
          <a:p>
            <a:r>
              <a:rPr lang="en-IN" dirty="0" smtClean="0"/>
              <a:t>We will perform this process to create the folders according to our PS.</a:t>
            </a:r>
          </a:p>
        </p:txBody>
      </p:sp>
    </p:spTree>
    <p:extLst>
      <p:ext uri="{BB962C8B-B14F-4D97-AF65-F5344CB8AC3E}">
        <p14:creationId xmlns:p14="http://schemas.microsoft.com/office/powerpoint/2010/main" val="15858315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3718" b="4825"/>
          <a:stretch/>
        </p:blipFill>
        <p:spPr>
          <a:xfrm>
            <a:off x="-2840" y="0"/>
            <a:ext cx="9144000" cy="4187686"/>
          </a:xfrm>
          <a:prstGeom prst="rect">
            <a:avLst/>
          </a:prstGeom>
          <a:solidFill>
            <a:srgbClr val="FF0000"/>
          </a:solidFill>
          <a:ln>
            <a:solidFill>
              <a:srgbClr val="FF0000"/>
            </a:solidFill>
          </a:ln>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0216" b="19518"/>
          <a:stretch/>
        </p:blipFill>
        <p:spPr>
          <a:xfrm>
            <a:off x="22042" y="4173352"/>
            <a:ext cx="9144000" cy="2584175"/>
          </a:xfrm>
          <a:prstGeom prst="rect">
            <a:avLst/>
          </a:prstGeom>
        </p:spPr>
      </p:pic>
    </p:spTree>
    <p:extLst>
      <p:ext uri="{BB962C8B-B14F-4D97-AF65-F5344CB8AC3E}">
        <p14:creationId xmlns:p14="http://schemas.microsoft.com/office/powerpoint/2010/main" val="15669261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2945" b="75971"/>
          <a:stretch/>
        </p:blipFill>
        <p:spPr>
          <a:xfrm>
            <a:off x="15863" y="2924944"/>
            <a:ext cx="9144000" cy="569844"/>
          </a:xfrm>
          <a:prstGeom prst="rect">
            <a:avLst/>
          </a:prstGeom>
        </p:spPr>
      </p:pic>
      <p:sp>
        <p:nvSpPr>
          <p:cNvPr id="3" name="TextBox 2"/>
          <p:cNvSpPr txBox="1"/>
          <p:nvPr/>
        </p:nvSpPr>
        <p:spPr>
          <a:xfrm>
            <a:off x="15863" y="404664"/>
            <a:ext cx="8892480" cy="646331"/>
          </a:xfrm>
          <a:prstGeom prst="rect">
            <a:avLst/>
          </a:prstGeom>
          <a:noFill/>
        </p:spPr>
        <p:txBody>
          <a:bodyPr wrap="square" rtlCol="0">
            <a:spAutoFit/>
          </a:bodyPr>
          <a:lstStyle/>
          <a:p>
            <a:r>
              <a:rPr lang="en-IN" dirty="0" smtClean="0"/>
              <a:t>After we are done with our configuration i.e. setting the directory of each domains and subdomains in the apache web server our job is to first start the apache server.</a:t>
            </a:r>
            <a:endParaRPr lang="en-IN"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2768" b="76348"/>
          <a:stretch/>
        </p:blipFill>
        <p:spPr>
          <a:xfrm>
            <a:off x="0" y="1310183"/>
            <a:ext cx="9144000" cy="559559"/>
          </a:xfrm>
          <a:prstGeom prst="rect">
            <a:avLst/>
          </a:prstGeom>
        </p:spPr>
      </p:pic>
      <p:sp>
        <p:nvSpPr>
          <p:cNvPr id="6" name="TextBox 5"/>
          <p:cNvSpPr txBox="1"/>
          <p:nvPr/>
        </p:nvSpPr>
        <p:spPr>
          <a:xfrm>
            <a:off x="0" y="2232885"/>
            <a:ext cx="6401240" cy="369332"/>
          </a:xfrm>
          <a:prstGeom prst="rect">
            <a:avLst/>
          </a:prstGeom>
          <a:noFill/>
        </p:spPr>
        <p:txBody>
          <a:bodyPr wrap="none" rtlCol="0">
            <a:spAutoFit/>
          </a:bodyPr>
          <a:lstStyle/>
          <a:p>
            <a:r>
              <a:rPr lang="en-IN" dirty="0" smtClean="0"/>
              <a:t>After starting the apache server you are required to apply changes.</a:t>
            </a:r>
            <a:endParaRPr lang="en-IN" dirty="0"/>
          </a:p>
        </p:txBody>
      </p:sp>
      <p:sp>
        <p:nvSpPr>
          <p:cNvPr id="7" name="TextBox 6"/>
          <p:cNvSpPr txBox="1"/>
          <p:nvPr/>
        </p:nvSpPr>
        <p:spPr>
          <a:xfrm>
            <a:off x="15863" y="3717032"/>
            <a:ext cx="9144000" cy="923330"/>
          </a:xfrm>
          <a:prstGeom prst="rect">
            <a:avLst/>
          </a:prstGeom>
          <a:noFill/>
        </p:spPr>
        <p:txBody>
          <a:bodyPr wrap="square" rtlCol="0">
            <a:spAutoFit/>
          </a:bodyPr>
          <a:lstStyle/>
          <a:p>
            <a:r>
              <a:rPr lang="en-IN" dirty="0" smtClean="0">
                <a:solidFill>
                  <a:srgbClr val="FF0000"/>
                </a:solidFill>
                <a:latin typeface="Bahnschrift" pitchFamily="34" charset="0"/>
              </a:rPr>
              <a:t>IMPORTANT NOTE: </a:t>
            </a:r>
            <a:r>
              <a:rPr lang="en-IN" dirty="0" smtClean="0">
                <a:solidFill>
                  <a:schemeClr val="tx2">
                    <a:lumMod val="75000"/>
                  </a:schemeClr>
                </a:solidFill>
              </a:rPr>
              <a:t>When you are selecting the directory for the subdomain mail.netcamp.in(192.168.1.200) you have to select the directory /</a:t>
            </a:r>
            <a:r>
              <a:rPr lang="en-IN" dirty="0" err="1" smtClean="0">
                <a:solidFill>
                  <a:schemeClr val="tx2">
                    <a:lumMod val="75000"/>
                  </a:schemeClr>
                </a:solidFill>
              </a:rPr>
              <a:t>usr</a:t>
            </a:r>
            <a:r>
              <a:rPr lang="en-IN" dirty="0" smtClean="0">
                <a:solidFill>
                  <a:schemeClr val="tx2">
                    <a:lumMod val="75000"/>
                  </a:schemeClr>
                </a:solidFill>
              </a:rPr>
              <a:t>/share/</a:t>
            </a:r>
            <a:r>
              <a:rPr lang="en-IN" dirty="0" err="1" smtClean="0">
                <a:solidFill>
                  <a:schemeClr val="tx2">
                    <a:lumMod val="75000"/>
                  </a:schemeClr>
                </a:solidFill>
              </a:rPr>
              <a:t>squirrelmail</a:t>
            </a:r>
            <a:endParaRPr lang="en-IN" dirty="0" smtClean="0">
              <a:solidFill>
                <a:schemeClr val="tx2">
                  <a:lumMod val="75000"/>
                </a:schemeClr>
              </a:solidFill>
            </a:endParaRPr>
          </a:p>
          <a:p>
            <a:r>
              <a:rPr lang="en-IN" dirty="0" smtClean="0">
                <a:solidFill>
                  <a:schemeClr val="tx2">
                    <a:lumMod val="75000"/>
                  </a:schemeClr>
                </a:solidFill>
              </a:rPr>
              <a:t>As this is the file which will enable mail service to your domain.</a:t>
            </a:r>
            <a:endParaRPr lang="en-IN" dirty="0">
              <a:solidFill>
                <a:srgbClr val="FF0000"/>
              </a:solidFill>
            </a:endParaRPr>
          </a:p>
        </p:txBody>
      </p:sp>
      <p:sp>
        <p:nvSpPr>
          <p:cNvPr id="9" name="Right Arrow 8"/>
          <p:cNvSpPr/>
          <p:nvPr/>
        </p:nvSpPr>
        <p:spPr>
          <a:xfrm flipV="1">
            <a:off x="2845761" y="5499205"/>
            <a:ext cx="362153" cy="444111"/>
          </a:xfrm>
          <a:prstGeom prst="rightArrow">
            <a:avLst>
              <a:gd name="adj1" fmla="val 50000"/>
              <a:gd name="adj2" fmla="val 564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45" t="-1224" r="69846" b="55487"/>
          <a:stretch/>
        </p:blipFill>
        <p:spPr>
          <a:xfrm>
            <a:off x="3229123" y="4656764"/>
            <a:ext cx="2593517" cy="1913381"/>
          </a:xfrm>
          <a:prstGeom prst="rect">
            <a:avLst/>
          </a:prstGeom>
        </p:spPr>
      </p:pic>
      <p:sp>
        <p:nvSpPr>
          <p:cNvPr id="11" name="Right Arrow 10"/>
          <p:cNvSpPr/>
          <p:nvPr/>
        </p:nvSpPr>
        <p:spPr>
          <a:xfrm>
            <a:off x="5882151" y="5478439"/>
            <a:ext cx="489204" cy="270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r="70249" b="56638"/>
          <a:stretch/>
        </p:blipFill>
        <p:spPr>
          <a:xfrm>
            <a:off x="6371355" y="4656764"/>
            <a:ext cx="2491290" cy="1981762"/>
          </a:xfrm>
          <a:prstGeom prst="rect">
            <a:avLst/>
          </a:prstGeom>
        </p:spPr>
      </p:pic>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691" r="69743" b="56122"/>
          <a:stretch/>
        </p:blipFill>
        <p:spPr>
          <a:xfrm>
            <a:off x="138395" y="4702863"/>
            <a:ext cx="2516569" cy="1935663"/>
          </a:xfrm>
          <a:prstGeom prst="rect">
            <a:avLst/>
          </a:prstGeom>
        </p:spPr>
      </p:pic>
    </p:spTree>
    <p:extLst>
      <p:ext uri="{BB962C8B-B14F-4D97-AF65-F5344CB8AC3E}">
        <p14:creationId xmlns:p14="http://schemas.microsoft.com/office/powerpoint/2010/main" val="8474524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2945" b="50000"/>
          <a:stretch/>
        </p:blipFill>
        <p:spPr>
          <a:xfrm>
            <a:off x="0" y="1628800"/>
            <a:ext cx="9144000" cy="1905000"/>
          </a:xfrm>
          <a:prstGeom prst="rect">
            <a:avLst/>
          </a:prstGeom>
        </p:spPr>
      </p:pic>
      <p:sp>
        <p:nvSpPr>
          <p:cNvPr id="4" name="TextBox 3"/>
          <p:cNvSpPr txBox="1"/>
          <p:nvPr/>
        </p:nvSpPr>
        <p:spPr>
          <a:xfrm>
            <a:off x="0" y="655651"/>
            <a:ext cx="8784976" cy="646331"/>
          </a:xfrm>
          <a:prstGeom prst="rect">
            <a:avLst/>
          </a:prstGeom>
          <a:noFill/>
        </p:spPr>
        <p:txBody>
          <a:bodyPr wrap="square" rtlCol="0">
            <a:spAutoFit/>
          </a:bodyPr>
          <a:lstStyle/>
          <a:p>
            <a:r>
              <a:rPr lang="en-IN" dirty="0" smtClean="0">
                <a:solidFill>
                  <a:srgbClr val="FF0000"/>
                </a:solidFill>
                <a:latin typeface="Arial Rounded MT Bold" pitchFamily="34" charset="0"/>
              </a:rPr>
              <a:t>DHCP CONFIGURATION: </a:t>
            </a:r>
            <a:r>
              <a:rPr lang="en-IN" dirty="0" smtClean="0">
                <a:solidFill>
                  <a:schemeClr val="tx2">
                    <a:lumMod val="75000"/>
                  </a:schemeClr>
                </a:solidFill>
              </a:rPr>
              <a:t>This is done to connect multiple pc’s to a single server at a single shot. This saves the manual time for connecting the each pc’s to the sever. </a:t>
            </a:r>
            <a:endParaRPr lang="en-IN" dirty="0">
              <a:solidFill>
                <a:srgbClr val="FF0000"/>
              </a:solidFill>
              <a:latin typeface="Arial Rounded MT Bold" pitchFamily="34" charset="0"/>
            </a:endParaRPr>
          </a:p>
        </p:txBody>
      </p:sp>
      <p:sp>
        <p:nvSpPr>
          <p:cNvPr id="5" name="TextBox 4"/>
          <p:cNvSpPr txBox="1"/>
          <p:nvPr/>
        </p:nvSpPr>
        <p:spPr>
          <a:xfrm>
            <a:off x="0" y="3933056"/>
            <a:ext cx="9036496" cy="2308324"/>
          </a:xfrm>
          <a:prstGeom prst="rect">
            <a:avLst/>
          </a:prstGeom>
          <a:noFill/>
        </p:spPr>
        <p:txBody>
          <a:bodyPr wrap="square" rtlCol="0">
            <a:spAutoFit/>
          </a:bodyPr>
          <a:lstStyle/>
          <a:p>
            <a:r>
              <a:rPr lang="en-IN" dirty="0" smtClean="0"/>
              <a:t>While giving IP at the DHCP server we should keep in mind that we don’t provide the Network Address(NA), Broadcast Address(BA), Router/Gateway Address, DHCP own address.</a:t>
            </a:r>
          </a:p>
          <a:p>
            <a:r>
              <a:rPr lang="en-IN" dirty="0" smtClean="0"/>
              <a:t>The only thing that DHCP server will have is IP address (POOL), DNS server, Subnet mask, Gateway IP.</a:t>
            </a:r>
          </a:p>
          <a:p>
            <a:endParaRPr lang="en-IN" dirty="0"/>
          </a:p>
          <a:p>
            <a:r>
              <a:rPr lang="en-IN" dirty="0" smtClean="0"/>
              <a:t>Using DHCP we can block the entire network as just by changing it’s current network to different network.</a:t>
            </a:r>
          </a:p>
          <a:p>
            <a:endParaRPr lang="en-IN" dirty="0"/>
          </a:p>
        </p:txBody>
      </p:sp>
    </p:spTree>
    <p:extLst>
      <p:ext uri="{BB962C8B-B14F-4D97-AF65-F5344CB8AC3E}">
        <p14:creationId xmlns:p14="http://schemas.microsoft.com/office/powerpoint/2010/main" val="40855793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1914" b="15136"/>
          <a:stretch/>
        </p:blipFill>
        <p:spPr>
          <a:xfrm>
            <a:off x="0" y="1470991"/>
            <a:ext cx="9144000" cy="3750366"/>
          </a:xfrm>
          <a:prstGeom prst="rect">
            <a:avLst/>
          </a:prstGeom>
        </p:spPr>
      </p:pic>
      <p:sp>
        <p:nvSpPr>
          <p:cNvPr id="4" name="TextBox 3"/>
          <p:cNvSpPr txBox="1"/>
          <p:nvPr/>
        </p:nvSpPr>
        <p:spPr>
          <a:xfrm>
            <a:off x="0" y="260648"/>
            <a:ext cx="8964488" cy="1200329"/>
          </a:xfrm>
          <a:prstGeom prst="rect">
            <a:avLst/>
          </a:prstGeom>
          <a:noFill/>
        </p:spPr>
        <p:txBody>
          <a:bodyPr wrap="square" rtlCol="0">
            <a:spAutoFit/>
          </a:bodyPr>
          <a:lstStyle/>
          <a:p>
            <a:r>
              <a:rPr lang="en-IN" dirty="0" smtClean="0"/>
              <a:t>Your entry should be in the ranges, as DHCP works only in the ranges. Here in our PS we have our range from 192.168.1.150 to 192.168.1.190. </a:t>
            </a:r>
          </a:p>
          <a:p>
            <a:r>
              <a:rPr lang="en-IN" dirty="0" smtClean="0"/>
              <a:t>In this DHCP server we have our gateway address as 192.168.1.0 and a </a:t>
            </a:r>
            <a:r>
              <a:rPr lang="en-IN" dirty="0" err="1" smtClean="0"/>
              <a:t>netmask</a:t>
            </a:r>
            <a:r>
              <a:rPr lang="en-IN" dirty="0" smtClean="0"/>
              <a:t> as 255.255.255.0</a:t>
            </a:r>
            <a:endParaRPr lang="en-IN" dirty="0"/>
          </a:p>
        </p:txBody>
      </p:sp>
      <p:sp>
        <p:nvSpPr>
          <p:cNvPr id="5" name="TextBox 4"/>
          <p:cNvSpPr txBox="1"/>
          <p:nvPr/>
        </p:nvSpPr>
        <p:spPr>
          <a:xfrm>
            <a:off x="11696" y="5291916"/>
            <a:ext cx="8829148" cy="369332"/>
          </a:xfrm>
          <a:prstGeom prst="rect">
            <a:avLst/>
          </a:prstGeom>
          <a:noFill/>
        </p:spPr>
        <p:txBody>
          <a:bodyPr wrap="none" rtlCol="0">
            <a:spAutoFit/>
          </a:bodyPr>
          <a:lstStyle/>
          <a:p>
            <a:r>
              <a:rPr lang="en-IN" dirty="0" smtClean="0"/>
              <a:t>After configuring the entries we have to save the data . The data after entry looks like this:</a:t>
            </a:r>
            <a:endParaRPr lang="en-IN"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7058" r="62464" b="44522"/>
          <a:stretch/>
        </p:blipFill>
        <p:spPr>
          <a:xfrm>
            <a:off x="2651855" y="5601465"/>
            <a:ext cx="3432313" cy="1211911"/>
          </a:xfrm>
          <a:prstGeom prst="rect">
            <a:avLst/>
          </a:prstGeom>
        </p:spPr>
      </p:pic>
    </p:spTree>
    <p:extLst>
      <p:ext uri="{BB962C8B-B14F-4D97-AF65-F5344CB8AC3E}">
        <p14:creationId xmlns:p14="http://schemas.microsoft.com/office/powerpoint/2010/main" val="39714673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64" t="66820" r="164" b="7145"/>
          <a:stretch/>
        </p:blipFill>
        <p:spPr>
          <a:xfrm>
            <a:off x="0" y="1124744"/>
            <a:ext cx="9144000" cy="1338471"/>
          </a:xfrm>
          <a:prstGeom prst="rect">
            <a:avLst/>
          </a:prstGeom>
        </p:spPr>
      </p:pic>
      <p:sp>
        <p:nvSpPr>
          <p:cNvPr id="3" name="TextBox 2"/>
          <p:cNvSpPr txBox="1"/>
          <p:nvPr/>
        </p:nvSpPr>
        <p:spPr>
          <a:xfrm>
            <a:off x="179512" y="421076"/>
            <a:ext cx="7583551" cy="646331"/>
          </a:xfrm>
          <a:prstGeom prst="rect">
            <a:avLst/>
          </a:prstGeom>
          <a:noFill/>
        </p:spPr>
        <p:txBody>
          <a:bodyPr wrap="none" rtlCol="0">
            <a:spAutoFit/>
          </a:bodyPr>
          <a:lstStyle/>
          <a:p>
            <a:r>
              <a:rPr lang="en-IN" dirty="0" smtClean="0">
                <a:solidFill>
                  <a:schemeClr val="tx2">
                    <a:lumMod val="75000"/>
                  </a:schemeClr>
                </a:solidFill>
              </a:rPr>
              <a:t>After saving the DHCP server configuration we now have to edit client options. </a:t>
            </a:r>
          </a:p>
          <a:p>
            <a:r>
              <a:rPr lang="en-IN" dirty="0" smtClean="0">
                <a:solidFill>
                  <a:schemeClr val="tx2">
                    <a:lumMod val="75000"/>
                  </a:schemeClr>
                </a:solidFill>
              </a:rPr>
              <a:t>Click on Edit Client Options</a:t>
            </a:r>
            <a:endParaRPr lang="en-IN" dirty="0">
              <a:solidFill>
                <a:schemeClr val="tx2">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4492" b="23642"/>
          <a:stretch/>
        </p:blipFill>
        <p:spPr>
          <a:xfrm>
            <a:off x="0" y="3134022"/>
            <a:ext cx="9144000" cy="3180522"/>
          </a:xfrm>
          <a:prstGeom prst="rect">
            <a:avLst/>
          </a:prstGeom>
        </p:spPr>
      </p:pic>
      <p:sp>
        <p:nvSpPr>
          <p:cNvPr id="5" name="TextBox 4"/>
          <p:cNvSpPr txBox="1"/>
          <p:nvPr/>
        </p:nvSpPr>
        <p:spPr>
          <a:xfrm>
            <a:off x="89756" y="2487691"/>
            <a:ext cx="8964488" cy="646331"/>
          </a:xfrm>
          <a:prstGeom prst="rect">
            <a:avLst/>
          </a:prstGeom>
          <a:noFill/>
        </p:spPr>
        <p:txBody>
          <a:bodyPr wrap="square" rtlCol="0">
            <a:spAutoFit/>
          </a:bodyPr>
          <a:lstStyle/>
          <a:p>
            <a:r>
              <a:rPr lang="en-IN" dirty="0" smtClean="0"/>
              <a:t>This page will open. Now we have to fill the entries at Routers and Servers by changing the permission to manual</a:t>
            </a:r>
            <a:endParaRPr lang="en-IN" dirty="0"/>
          </a:p>
        </p:txBody>
      </p:sp>
      <p:sp>
        <p:nvSpPr>
          <p:cNvPr id="6" name="TextBox 5"/>
          <p:cNvSpPr txBox="1"/>
          <p:nvPr/>
        </p:nvSpPr>
        <p:spPr>
          <a:xfrm>
            <a:off x="35496" y="6381328"/>
            <a:ext cx="6267165" cy="369332"/>
          </a:xfrm>
          <a:prstGeom prst="rect">
            <a:avLst/>
          </a:prstGeom>
          <a:noFill/>
        </p:spPr>
        <p:txBody>
          <a:bodyPr wrap="none" rtlCol="0">
            <a:spAutoFit/>
          </a:bodyPr>
          <a:lstStyle/>
          <a:p>
            <a:r>
              <a:rPr lang="en-IN" dirty="0" smtClean="0"/>
              <a:t>Router address and server address are given in the above picture.</a:t>
            </a:r>
            <a:endParaRPr lang="en-IN" dirty="0"/>
          </a:p>
        </p:txBody>
      </p:sp>
    </p:spTree>
    <p:extLst>
      <p:ext uri="{BB962C8B-B14F-4D97-AF65-F5344CB8AC3E}">
        <p14:creationId xmlns:p14="http://schemas.microsoft.com/office/powerpoint/2010/main" val="2851560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67078" b="5856"/>
          <a:stretch/>
        </p:blipFill>
        <p:spPr>
          <a:xfrm>
            <a:off x="0" y="879878"/>
            <a:ext cx="9144000" cy="1391478"/>
          </a:xfrm>
          <a:prstGeom prst="rect">
            <a:avLst/>
          </a:prstGeom>
        </p:spPr>
      </p:pic>
      <p:sp>
        <p:nvSpPr>
          <p:cNvPr id="4" name="TextBox 3"/>
          <p:cNvSpPr txBox="1"/>
          <p:nvPr/>
        </p:nvSpPr>
        <p:spPr>
          <a:xfrm>
            <a:off x="-7194" y="260648"/>
            <a:ext cx="9259714" cy="523220"/>
          </a:xfrm>
          <a:prstGeom prst="rect">
            <a:avLst/>
          </a:prstGeom>
          <a:noFill/>
        </p:spPr>
        <p:txBody>
          <a:bodyPr wrap="none" rtlCol="0">
            <a:spAutoFit/>
          </a:bodyPr>
          <a:lstStyle/>
          <a:p>
            <a:r>
              <a:rPr lang="en-IN" sz="2800" dirty="0" smtClean="0"/>
              <a:t>Now after configuring all the entries, click on the ‘Start Server’</a:t>
            </a:r>
            <a:endParaRPr lang="en-IN" sz="2800" dirty="0"/>
          </a:p>
        </p:txBody>
      </p:sp>
      <p:sp>
        <p:nvSpPr>
          <p:cNvPr id="6" name="TextBox 5"/>
          <p:cNvSpPr txBox="1"/>
          <p:nvPr/>
        </p:nvSpPr>
        <p:spPr>
          <a:xfrm>
            <a:off x="0" y="2299817"/>
            <a:ext cx="9036496" cy="646331"/>
          </a:xfrm>
          <a:prstGeom prst="rect">
            <a:avLst/>
          </a:prstGeom>
          <a:noFill/>
        </p:spPr>
        <p:txBody>
          <a:bodyPr wrap="square" rtlCol="0">
            <a:spAutoFit/>
          </a:bodyPr>
          <a:lstStyle/>
          <a:p>
            <a:r>
              <a:rPr lang="en-IN" dirty="0" smtClean="0">
                <a:solidFill>
                  <a:schemeClr val="accent6">
                    <a:lumMod val="75000"/>
                  </a:schemeClr>
                </a:solidFill>
              </a:rPr>
              <a:t>When you will click on the start server you’ll get a error message displayed on the screen, which says that you should add this line(“</a:t>
            </a:r>
            <a:r>
              <a:rPr lang="en-IN" dirty="0" err="1" smtClean="0">
                <a:solidFill>
                  <a:schemeClr val="accent6">
                    <a:lumMod val="75000"/>
                  </a:schemeClr>
                </a:solidFill>
              </a:rPr>
              <a:t>ddns</a:t>
            </a:r>
            <a:r>
              <a:rPr lang="en-IN" dirty="0" smtClean="0">
                <a:solidFill>
                  <a:schemeClr val="accent6">
                    <a:lumMod val="75000"/>
                  </a:schemeClr>
                </a:solidFill>
              </a:rPr>
              <a:t>-update-style ad-hoc;”) in your </a:t>
            </a:r>
            <a:r>
              <a:rPr lang="en-IN" dirty="0" err="1" smtClean="0">
                <a:solidFill>
                  <a:schemeClr val="accent6">
                    <a:lumMod val="75000"/>
                  </a:schemeClr>
                </a:solidFill>
              </a:rPr>
              <a:t>dhcpd.conf</a:t>
            </a:r>
            <a:r>
              <a:rPr lang="en-IN" dirty="0" smtClean="0">
                <a:solidFill>
                  <a:schemeClr val="accent6">
                    <a:lumMod val="75000"/>
                  </a:schemeClr>
                </a:solidFill>
              </a:rPr>
              <a:t> file.</a:t>
            </a:r>
            <a:endParaRPr lang="en-IN" dirty="0">
              <a:solidFill>
                <a:schemeClr val="accent6">
                  <a:lumMod val="75000"/>
                </a:schemeClr>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3830" r="2836" b="4937"/>
          <a:stretch/>
        </p:blipFill>
        <p:spPr>
          <a:xfrm>
            <a:off x="106617" y="3104093"/>
            <a:ext cx="8884693" cy="3745617"/>
          </a:xfrm>
          <a:prstGeom prst="rect">
            <a:avLst/>
          </a:prstGeom>
        </p:spPr>
      </p:pic>
    </p:spTree>
    <p:extLst>
      <p:ext uri="{BB962C8B-B14F-4D97-AF65-F5344CB8AC3E}">
        <p14:creationId xmlns:p14="http://schemas.microsoft.com/office/powerpoint/2010/main" val="7343339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408" y="449759"/>
            <a:ext cx="8820472" cy="1477328"/>
          </a:xfrm>
          <a:prstGeom prst="rect">
            <a:avLst/>
          </a:prstGeom>
          <a:noFill/>
        </p:spPr>
        <p:txBody>
          <a:bodyPr wrap="square" rtlCol="0">
            <a:spAutoFit/>
          </a:bodyPr>
          <a:lstStyle/>
          <a:p>
            <a:r>
              <a:rPr lang="en-IN" dirty="0" smtClean="0">
                <a:solidFill>
                  <a:schemeClr val="tx2">
                    <a:lumMod val="75000"/>
                  </a:schemeClr>
                </a:solidFill>
              </a:rPr>
              <a:t>To add that file open telnet on your command prompt and login to 192.168.1.200 and change the user to root.</a:t>
            </a:r>
          </a:p>
          <a:p>
            <a:r>
              <a:rPr lang="en-IN" dirty="0" smtClean="0">
                <a:solidFill>
                  <a:schemeClr val="tx2">
                    <a:lumMod val="75000"/>
                  </a:schemeClr>
                </a:solidFill>
              </a:rPr>
              <a:t>Now go to the / Directory first and then go to /</a:t>
            </a:r>
            <a:r>
              <a:rPr lang="en-IN" dirty="0" err="1" smtClean="0">
                <a:solidFill>
                  <a:schemeClr val="tx2">
                    <a:lumMod val="75000"/>
                  </a:schemeClr>
                </a:solidFill>
              </a:rPr>
              <a:t>etc</a:t>
            </a:r>
            <a:r>
              <a:rPr lang="en-IN" dirty="0" smtClean="0">
                <a:solidFill>
                  <a:schemeClr val="tx2">
                    <a:lumMod val="75000"/>
                  </a:schemeClr>
                </a:solidFill>
              </a:rPr>
              <a:t> folder and then write on the file “</a:t>
            </a:r>
            <a:r>
              <a:rPr lang="en-IN" dirty="0" err="1" smtClean="0">
                <a:solidFill>
                  <a:schemeClr val="tx2">
                    <a:lumMod val="75000"/>
                  </a:schemeClr>
                </a:solidFill>
              </a:rPr>
              <a:t>dhcpd.conf</a:t>
            </a:r>
            <a:r>
              <a:rPr lang="en-IN" dirty="0" smtClean="0">
                <a:solidFill>
                  <a:schemeClr val="tx2">
                    <a:lumMod val="75000"/>
                  </a:schemeClr>
                </a:solidFill>
              </a:rPr>
              <a:t>”. To write on the file we use ‘vi filename’ command and then press ‘i’ to write in the file.</a:t>
            </a:r>
            <a:endParaRPr lang="en-IN" dirty="0">
              <a:solidFill>
                <a:schemeClr val="tx2">
                  <a:lumMod val="75000"/>
                </a:schemeClr>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971" t="14749" r="33043" b="70558"/>
          <a:stretch/>
        </p:blipFill>
        <p:spPr>
          <a:xfrm>
            <a:off x="179512" y="2060848"/>
            <a:ext cx="5393634" cy="75537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115" t="12945" r="30290" b="59989"/>
          <a:stretch/>
        </p:blipFill>
        <p:spPr>
          <a:xfrm>
            <a:off x="179512" y="3789040"/>
            <a:ext cx="5632174" cy="1391479"/>
          </a:xfrm>
          <a:prstGeom prst="rect">
            <a:avLst/>
          </a:prstGeom>
        </p:spPr>
      </p:pic>
      <p:sp>
        <p:nvSpPr>
          <p:cNvPr id="5" name="TextBox 4"/>
          <p:cNvSpPr txBox="1"/>
          <p:nvPr/>
        </p:nvSpPr>
        <p:spPr>
          <a:xfrm>
            <a:off x="163705" y="3150260"/>
            <a:ext cx="2032031" cy="369332"/>
          </a:xfrm>
          <a:prstGeom prst="rect">
            <a:avLst/>
          </a:prstGeom>
          <a:noFill/>
        </p:spPr>
        <p:txBody>
          <a:bodyPr wrap="none" rtlCol="0">
            <a:spAutoFit/>
          </a:bodyPr>
          <a:lstStyle/>
          <a:p>
            <a:r>
              <a:rPr lang="en-IN" dirty="0" smtClean="0"/>
              <a:t>Insert your file here</a:t>
            </a:r>
            <a:endParaRPr lang="en-IN" dirty="0"/>
          </a:p>
        </p:txBody>
      </p:sp>
    </p:spTree>
    <p:extLst>
      <p:ext uri="{BB962C8B-B14F-4D97-AF65-F5344CB8AC3E}">
        <p14:creationId xmlns:p14="http://schemas.microsoft.com/office/powerpoint/2010/main" val="23563217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6758" b="16940"/>
          <a:stretch/>
        </p:blipFill>
        <p:spPr>
          <a:xfrm>
            <a:off x="-1758" y="1484193"/>
            <a:ext cx="9144000" cy="3922644"/>
          </a:xfrm>
          <a:prstGeom prst="rect">
            <a:avLst/>
          </a:prstGeom>
        </p:spPr>
      </p:pic>
      <p:sp>
        <p:nvSpPr>
          <p:cNvPr id="3" name="TextBox 2"/>
          <p:cNvSpPr txBox="1"/>
          <p:nvPr/>
        </p:nvSpPr>
        <p:spPr>
          <a:xfrm>
            <a:off x="0" y="283864"/>
            <a:ext cx="9144000" cy="1200329"/>
          </a:xfrm>
          <a:prstGeom prst="rect">
            <a:avLst/>
          </a:prstGeom>
          <a:noFill/>
        </p:spPr>
        <p:txBody>
          <a:bodyPr wrap="square" rtlCol="0">
            <a:spAutoFit/>
          </a:bodyPr>
          <a:lstStyle/>
          <a:p>
            <a:r>
              <a:rPr lang="en-IN" dirty="0" smtClean="0"/>
              <a:t>Now open your server, go to edit option then click on virtual.</a:t>
            </a:r>
          </a:p>
          <a:p>
            <a:r>
              <a:rPr lang="en-IN" dirty="0" smtClean="0"/>
              <a:t>This dialog box will appear. Here we have to uncheck the local </a:t>
            </a:r>
            <a:r>
              <a:rPr lang="en-IN" dirty="0" err="1" smtClean="0"/>
              <a:t>dhcp</a:t>
            </a:r>
            <a:r>
              <a:rPr lang="en-IN" dirty="0" smtClean="0"/>
              <a:t> server, this is done because there are two </a:t>
            </a:r>
            <a:r>
              <a:rPr lang="en-IN" dirty="0" err="1" smtClean="0"/>
              <a:t>dhcp</a:t>
            </a:r>
            <a:r>
              <a:rPr lang="en-IN" dirty="0" smtClean="0"/>
              <a:t> server, the one which we have edited and the one is already present in the VM Ware software.</a:t>
            </a:r>
            <a:endParaRPr lang="en-IN" dirty="0"/>
          </a:p>
        </p:txBody>
      </p:sp>
      <p:sp>
        <p:nvSpPr>
          <p:cNvPr id="4" name="TextBox 3"/>
          <p:cNvSpPr txBox="1"/>
          <p:nvPr/>
        </p:nvSpPr>
        <p:spPr>
          <a:xfrm>
            <a:off x="63003" y="5635585"/>
            <a:ext cx="4476610" cy="369332"/>
          </a:xfrm>
          <a:prstGeom prst="rect">
            <a:avLst/>
          </a:prstGeom>
          <a:noFill/>
        </p:spPr>
        <p:txBody>
          <a:bodyPr wrap="none" rtlCol="0">
            <a:spAutoFit/>
          </a:bodyPr>
          <a:lstStyle/>
          <a:p>
            <a:r>
              <a:rPr lang="en-IN" dirty="0" smtClean="0"/>
              <a:t>Now your DHCP configuration has been done.</a:t>
            </a:r>
            <a:endParaRPr lang="en-IN" dirty="0"/>
          </a:p>
        </p:txBody>
      </p:sp>
    </p:spTree>
    <p:extLst>
      <p:ext uri="{BB962C8B-B14F-4D97-AF65-F5344CB8AC3E}">
        <p14:creationId xmlns:p14="http://schemas.microsoft.com/office/powerpoint/2010/main" val="37248985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04664"/>
            <a:ext cx="4219425" cy="461665"/>
          </a:xfrm>
          <a:prstGeom prst="rect">
            <a:avLst/>
          </a:prstGeom>
          <a:noFill/>
        </p:spPr>
        <p:txBody>
          <a:bodyPr wrap="none" rtlCol="0">
            <a:spAutoFit/>
          </a:bodyPr>
          <a:lstStyle/>
          <a:p>
            <a:r>
              <a:rPr lang="en-IN" sz="2400" dirty="0" smtClean="0">
                <a:solidFill>
                  <a:srgbClr val="FF0000"/>
                </a:solidFill>
                <a:latin typeface="Bahnschrift SemiBold" pitchFamily="34" charset="0"/>
              </a:rPr>
              <a:t>SEND MAIL CONFIGURATION:</a:t>
            </a:r>
            <a:endParaRPr lang="en-IN" sz="2400" dirty="0">
              <a:solidFill>
                <a:srgbClr val="FF0000"/>
              </a:solidFill>
              <a:latin typeface="Bahnschrift SemiBold"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7068" b="18746"/>
          <a:stretch/>
        </p:blipFill>
        <p:spPr>
          <a:xfrm>
            <a:off x="0" y="1124744"/>
            <a:ext cx="9144000" cy="3299791"/>
          </a:xfrm>
          <a:prstGeom prst="rect">
            <a:avLst/>
          </a:prstGeom>
        </p:spPr>
      </p:pic>
      <p:sp>
        <p:nvSpPr>
          <p:cNvPr id="4" name="TextBox 3"/>
          <p:cNvSpPr txBox="1"/>
          <p:nvPr/>
        </p:nvSpPr>
        <p:spPr>
          <a:xfrm>
            <a:off x="0" y="4581128"/>
            <a:ext cx="8928992" cy="1754326"/>
          </a:xfrm>
          <a:prstGeom prst="rect">
            <a:avLst/>
          </a:prstGeom>
          <a:noFill/>
        </p:spPr>
        <p:txBody>
          <a:bodyPr wrap="square" rtlCol="0">
            <a:spAutoFit/>
          </a:bodyPr>
          <a:lstStyle/>
          <a:p>
            <a:r>
              <a:rPr lang="en-IN" dirty="0" smtClean="0">
                <a:solidFill>
                  <a:schemeClr val="tx2">
                    <a:lumMod val="75000"/>
                  </a:schemeClr>
                </a:solidFill>
              </a:rPr>
              <a:t>Send mail configuration is used to start the mail server. This server allows us to send mail to different person in same domain as well as in other domains. </a:t>
            </a:r>
          </a:p>
          <a:p>
            <a:r>
              <a:rPr lang="en-IN" dirty="0" smtClean="0">
                <a:solidFill>
                  <a:schemeClr val="tx2">
                    <a:lumMod val="75000"/>
                  </a:schemeClr>
                </a:solidFill>
              </a:rPr>
              <a:t>Send mail also allows us to define the priority of our message that we are sending i.e. it decides that which mail should go first.</a:t>
            </a:r>
          </a:p>
          <a:p>
            <a:r>
              <a:rPr lang="en-IN" dirty="0" smtClean="0">
                <a:solidFill>
                  <a:schemeClr val="tx2">
                    <a:lumMod val="75000"/>
                  </a:schemeClr>
                </a:solidFill>
              </a:rPr>
              <a:t>After starting the send mail server we are now allowed to send/receive mails.</a:t>
            </a:r>
          </a:p>
          <a:p>
            <a:endParaRPr lang="en-IN" dirty="0" smtClean="0">
              <a:solidFill>
                <a:schemeClr val="tx2">
                  <a:lumMod val="75000"/>
                </a:schemeClr>
              </a:solidFill>
            </a:endParaRPr>
          </a:p>
        </p:txBody>
      </p:sp>
    </p:spTree>
    <p:extLst>
      <p:ext uri="{BB962C8B-B14F-4D97-AF65-F5344CB8AC3E}">
        <p14:creationId xmlns:p14="http://schemas.microsoft.com/office/powerpoint/2010/main" val="37851666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sz="3200" i="1" dirty="0" smtClean="0">
                <a:solidFill>
                  <a:schemeClr val="tx2">
                    <a:lumMod val="75000"/>
                  </a:schemeClr>
                </a:solidFill>
                <a:latin typeface="Bahnschrift SemiBold" pitchFamily="34" charset="0"/>
              </a:rPr>
              <a:t>NETCAMP SOLUTIONS PRIVATE LIMITED</a:t>
            </a:r>
            <a:endParaRPr lang="en-IN" sz="3200" i="1" dirty="0">
              <a:solidFill>
                <a:schemeClr val="tx2">
                  <a:lumMod val="75000"/>
                </a:schemeClr>
              </a:solidFill>
              <a:latin typeface="Bahnschrift SemiBold" pitchFamily="34" charset="0"/>
            </a:endParaRPr>
          </a:p>
        </p:txBody>
      </p:sp>
      <p:cxnSp>
        <p:nvCxnSpPr>
          <p:cNvPr id="8" name="Straight Connector 7"/>
          <p:cNvCxnSpPr/>
          <p:nvPr/>
        </p:nvCxnSpPr>
        <p:spPr>
          <a:xfrm>
            <a:off x="539552" y="1268760"/>
            <a:ext cx="8136904"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412776"/>
            <a:ext cx="3810000" cy="1428750"/>
          </a:xfrm>
          <a:prstGeom prst="rect">
            <a:avLst/>
          </a:prstGeom>
        </p:spPr>
      </p:pic>
      <p:sp>
        <p:nvSpPr>
          <p:cNvPr id="16" name="TextBox 15"/>
          <p:cNvSpPr txBox="1"/>
          <p:nvPr/>
        </p:nvSpPr>
        <p:spPr>
          <a:xfrm>
            <a:off x="3131840" y="2841526"/>
            <a:ext cx="2653290" cy="523220"/>
          </a:xfrm>
          <a:prstGeom prst="rect">
            <a:avLst/>
          </a:prstGeom>
          <a:noFill/>
        </p:spPr>
        <p:txBody>
          <a:bodyPr wrap="none" rtlCol="0">
            <a:spAutoFit/>
          </a:bodyPr>
          <a:lstStyle/>
          <a:p>
            <a:r>
              <a:rPr lang="en-IN" sz="2800" dirty="0" smtClean="0">
                <a:solidFill>
                  <a:schemeClr val="accent6">
                    <a:lumMod val="50000"/>
                  </a:schemeClr>
                </a:solidFill>
                <a:latin typeface="Bookman Old Style" pitchFamily="18" charset="0"/>
              </a:rPr>
              <a:t>CERTIFICATE</a:t>
            </a:r>
            <a:endParaRPr lang="en-IN" sz="2800" dirty="0">
              <a:solidFill>
                <a:schemeClr val="accent6">
                  <a:lumMod val="50000"/>
                </a:schemeClr>
              </a:solidFill>
              <a:latin typeface="Bookman Old Style" pitchFamily="18" charset="0"/>
            </a:endParaRPr>
          </a:p>
        </p:txBody>
      </p:sp>
      <p:sp>
        <p:nvSpPr>
          <p:cNvPr id="17" name="TextBox 16"/>
          <p:cNvSpPr txBox="1"/>
          <p:nvPr/>
        </p:nvSpPr>
        <p:spPr>
          <a:xfrm>
            <a:off x="107504" y="3514854"/>
            <a:ext cx="9289032" cy="2246769"/>
          </a:xfrm>
          <a:prstGeom prst="rect">
            <a:avLst/>
          </a:prstGeom>
          <a:noFill/>
        </p:spPr>
        <p:txBody>
          <a:bodyPr wrap="square" rtlCol="0">
            <a:spAutoFit/>
          </a:bodyPr>
          <a:lstStyle/>
          <a:p>
            <a:r>
              <a:rPr lang="en-IN" sz="2800" dirty="0" smtClean="0">
                <a:solidFill>
                  <a:schemeClr val="tx1">
                    <a:lumMod val="85000"/>
                    <a:lumOff val="15000"/>
                  </a:schemeClr>
                </a:solidFill>
                <a:latin typeface="Goudy Old Style" pitchFamily="18" charset="0"/>
                <a:cs typeface="Calibri" pitchFamily="34" charset="0"/>
              </a:rPr>
              <a:t>This is to certify that, </a:t>
            </a:r>
            <a:r>
              <a:rPr lang="en-IN" sz="2800" b="1" dirty="0" err="1" smtClean="0">
                <a:solidFill>
                  <a:schemeClr val="tx1">
                    <a:lumMod val="85000"/>
                    <a:lumOff val="15000"/>
                  </a:schemeClr>
                </a:solidFill>
                <a:latin typeface="Goudy Old Style" pitchFamily="18" charset="0"/>
                <a:cs typeface="Calibri" pitchFamily="34" charset="0"/>
              </a:rPr>
              <a:t>Anant</a:t>
            </a:r>
            <a:r>
              <a:rPr lang="en-IN" sz="2800" b="1" dirty="0" smtClean="0">
                <a:solidFill>
                  <a:schemeClr val="tx1">
                    <a:lumMod val="85000"/>
                    <a:lumOff val="15000"/>
                  </a:schemeClr>
                </a:solidFill>
                <a:latin typeface="Goudy Old Style" pitchFamily="18" charset="0"/>
                <a:cs typeface="Calibri" pitchFamily="34" charset="0"/>
              </a:rPr>
              <a:t> Gupta</a:t>
            </a:r>
            <a:r>
              <a:rPr lang="en-IN" sz="2800" dirty="0" smtClean="0">
                <a:solidFill>
                  <a:schemeClr val="tx1">
                    <a:lumMod val="85000"/>
                    <a:lumOff val="15000"/>
                  </a:schemeClr>
                </a:solidFill>
                <a:latin typeface="Goudy Old Style" pitchFamily="18" charset="0"/>
                <a:cs typeface="Calibri" pitchFamily="34" charset="0"/>
              </a:rPr>
              <a:t>, a student of program, </a:t>
            </a:r>
          </a:p>
          <a:p>
            <a:r>
              <a:rPr lang="en-IN" sz="2800" b="1" dirty="0" smtClean="0">
                <a:solidFill>
                  <a:schemeClr val="tx1">
                    <a:lumMod val="85000"/>
                    <a:lumOff val="15000"/>
                  </a:schemeClr>
                </a:solidFill>
                <a:latin typeface="Goudy Old Style" pitchFamily="18" charset="0"/>
                <a:cs typeface="Calibri" pitchFamily="34" charset="0"/>
              </a:rPr>
              <a:t>Network Management</a:t>
            </a:r>
            <a:r>
              <a:rPr lang="en-IN" sz="2800" dirty="0" smtClean="0">
                <a:solidFill>
                  <a:schemeClr val="tx1">
                    <a:lumMod val="85000"/>
                    <a:lumOff val="15000"/>
                  </a:schemeClr>
                </a:solidFill>
                <a:latin typeface="Goudy Old Style" pitchFamily="18" charset="0"/>
                <a:cs typeface="Calibri" pitchFamily="34" charset="0"/>
              </a:rPr>
              <a:t>  has successfully completed a project</a:t>
            </a:r>
          </a:p>
          <a:p>
            <a:r>
              <a:rPr lang="en-IN" sz="2800" dirty="0" smtClean="0">
                <a:solidFill>
                  <a:schemeClr val="tx1">
                    <a:lumMod val="85000"/>
                    <a:lumOff val="15000"/>
                  </a:schemeClr>
                </a:solidFill>
                <a:latin typeface="Goudy Old Style" pitchFamily="18" charset="0"/>
                <a:cs typeface="Calibri" pitchFamily="34" charset="0"/>
              </a:rPr>
              <a:t>On Network Management under the guidance of </a:t>
            </a:r>
            <a:r>
              <a:rPr lang="en-IN" sz="2800" b="1" dirty="0" err="1" smtClean="0">
                <a:solidFill>
                  <a:schemeClr val="tx1">
                    <a:lumMod val="85000"/>
                    <a:lumOff val="15000"/>
                  </a:schemeClr>
                </a:solidFill>
                <a:latin typeface="Goudy Old Style" pitchFamily="18" charset="0"/>
                <a:cs typeface="Calibri" pitchFamily="34" charset="0"/>
              </a:rPr>
              <a:t>Mr.</a:t>
            </a:r>
            <a:r>
              <a:rPr lang="en-IN" sz="2800" b="1" dirty="0" smtClean="0">
                <a:solidFill>
                  <a:schemeClr val="tx1">
                    <a:lumMod val="85000"/>
                    <a:lumOff val="15000"/>
                  </a:schemeClr>
                </a:solidFill>
                <a:latin typeface="Goudy Old Style" pitchFamily="18" charset="0"/>
                <a:cs typeface="Calibri" pitchFamily="34" charset="0"/>
              </a:rPr>
              <a:t> </a:t>
            </a:r>
            <a:r>
              <a:rPr lang="en-IN" sz="2800" b="1" dirty="0" err="1" smtClean="0">
                <a:solidFill>
                  <a:schemeClr val="tx1">
                    <a:lumMod val="85000"/>
                    <a:lumOff val="15000"/>
                  </a:schemeClr>
                </a:solidFill>
                <a:latin typeface="Goudy Old Style" pitchFamily="18" charset="0"/>
                <a:cs typeface="Calibri" pitchFamily="34" charset="0"/>
              </a:rPr>
              <a:t>Santu</a:t>
            </a:r>
            <a:r>
              <a:rPr lang="en-IN" sz="2800" b="1" dirty="0" smtClean="0">
                <a:solidFill>
                  <a:schemeClr val="tx1">
                    <a:lumMod val="85000"/>
                    <a:lumOff val="15000"/>
                  </a:schemeClr>
                </a:solidFill>
                <a:latin typeface="Goudy Old Style" pitchFamily="18" charset="0"/>
                <a:cs typeface="Calibri" pitchFamily="34" charset="0"/>
              </a:rPr>
              <a:t> </a:t>
            </a:r>
            <a:r>
              <a:rPr lang="en-IN" sz="2800" b="1" dirty="0" err="1" smtClean="0">
                <a:solidFill>
                  <a:schemeClr val="tx1">
                    <a:lumMod val="85000"/>
                    <a:lumOff val="15000"/>
                  </a:schemeClr>
                </a:solidFill>
                <a:latin typeface="Goudy Old Style" pitchFamily="18" charset="0"/>
                <a:cs typeface="Calibri" pitchFamily="34" charset="0"/>
              </a:rPr>
              <a:t>Purkait</a:t>
            </a:r>
            <a:r>
              <a:rPr lang="en-IN" sz="2800" b="1" dirty="0" smtClean="0">
                <a:solidFill>
                  <a:schemeClr val="tx1">
                    <a:lumMod val="85000"/>
                    <a:lumOff val="15000"/>
                  </a:schemeClr>
                </a:solidFill>
                <a:latin typeface="Goudy Old Style" pitchFamily="18" charset="0"/>
                <a:cs typeface="Calibri" pitchFamily="34" charset="0"/>
              </a:rPr>
              <a:t> </a:t>
            </a:r>
            <a:r>
              <a:rPr lang="en-IN" sz="2800" dirty="0" smtClean="0">
                <a:solidFill>
                  <a:schemeClr val="tx1">
                    <a:lumMod val="85000"/>
                    <a:lumOff val="15000"/>
                  </a:schemeClr>
                </a:solidFill>
                <a:latin typeface="Goudy Old Style" pitchFamily="18" charset="0"/>
                <a:cs typeface="Calibri" pitchFamily="34" charset="0"/>
              </a:rPr>
              <a:t>during the dates: 15 May 2021 </a:t>
            </a:r>
            <a:r>
              <a:rPr lang="en-IN" sz="2800" dirty="0">
                <a:solidFill>
                  <a:schemeClr val="tx1">
                    <a:lumMod val="85000"/>
                    <a:lumOff val="15000"/>
                  </a:schemeClr>
                </a:solidFill>
                <a:latin typeface="Goudy Old Style" pitchFamily="18" charset="0"/>
                <a:cs typeface="Calibri" pitchFamily="34" charset="0"/>
              </a:rPr>
              <a:t>-</a:t>
            </a:r>
            <a:r>
              <a:rPr lang="en-IN" sz="2800" dirty="0" smtClean="0">
                <a:solidFill>
                  <a:schemeClr val="tx1">
                    <a:lumMod val="85000"/>
                    <a:lumOff val="15000"/>
                  </a:schemeClr>
                </a:solidFill>
                <a:latin typeface="Goudy Old Style" pitchFamily="18" charset="0"/>
                <a:cs typeface="Calibri" pitchFamily="34" charset="0"/>
              </a:rPr>
              <a:t> 15 July 2021 by </a:t>
            </a:r>
            <a:r>
              <a:rPr lang="en-IN" sz="2800" b="1" dirty="0" err="1" smtClean="0">
                <a:solidFill>
                  <a:schemeClr val="tx1">
                    <a:lumMod val="85000"/>
                    <a:lumOff val="15000"/>
                  </a:schemeClr>
                </a:solidFill>
                <a:latin typeface="Goudy Old Style" pitchFamily="18" charset="0"/>
                <a:cs typeface="Calibri" pitchFamily="34" charset="0"/>
              </a:rPr>
              <a:t>Netcamp</a:t>
            </a:r>
            <a:r>
              <a:rPr lang="en-IN" sz="2800" b="1" dirty="0" smtClean="0">
                <a:solidFill>
                  <a:schemeClr val="tx1">
                    <a:lumMod val="85000"/>
                    <a:lumOff val="15000"/>
                  </a:schemeClr>
                </a:solidFill>
                <a:latin typeface="Goudy Old Style" pitchFamily="18" charset="0"/>
                <a:cs typeface="Calibri" pitchFamily="34" charset="0"/>
              </a:rPr>
              <a:t> Solutions Private Limited.</a:t>
            </a:r>
          </a:p>
        </p:txBody>
      </p:sp>
    </p:spTree>
    <p:extLst>
      <p:ext uri="{BB962C8B-B14F-4D97-AF65-F5344CB8AC3E}">
        <p14:creationId xmlns:p14="http://schemas.microsoft.com/office/powerpoint/2010/main" val="17258132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2945" b="10754"/>
          <a:stretch/>
        </p:blipFill>
        <p:spPr>
          <a:xfrm>
            <a:off x="0" y="2060848"/>
            <a:ext cx="9144000" cy="3922644"/>
          </a:xfrm>
          <a:prstGeom prst="rect">
            <a:avLst/>
          </a:prstGeom>
        </p:spPr>
      </p:pic>
      <p:sp>
        <p:nvSpPr>
          <p:cNvPr id="3" name="TextBox 2"/>
          <p:cNvSpPr txBox="1"/>
          <p:nvPr/>
        </p:nvSpPr>
        <p:spPr>
          <a:xfrm>
            <a:off x="35497" y="581779"/>
            <a:ext cx="8928992" cy="1200329"/>
          </a:xfrm>
          <a:prstGeom prst="rect">
            <a:avLst/>
          </a:prstGeom>
          <a:noFill/>
        </p:spPr>
        <p:txBody>
          <a:bodyPr wrap="square" rtlCol="0">
            <a:spAutoFit/>
          </a:bodyPr>
          <a:lstStyle/>
          <a:p>
            <a:r>
              <a:rPr lang="en-IN" sz="2400" dirty="0" smtClean="0">
                <a:solidFill>
                  <a:schemeClr val="tx2">
                    <a:lumMod val="75000"/>
                  </a:schemeClr>
                </a:solidFill>
              </a:rPr>
              <a:t>After you click on send mail configuration, the below page is opened.</a:t>
            </a:r>
          </a:p>
          <a:p>
            <a:r>
              <a:rPr lang="en-IN" sz="2400" dirty="0" smtClean="0">
                <a:solidFill>
                  <a:schemeClr val="tx2">
                    <a:lumMod val="75000"/>
                  </a:schemeClr>
                </a:solidFill>
              </a:rPr>
              <a:t>Now we have to configure send mail options, Local domains and relay domains.</a:t>
            </a:r>
            <a:endParaRPr lang="en-IN" sz="2400" dirty="0">
              <a:solidFill>
                <a:schemeClr val="tx2">
                  <a:lumMod val="75000"/>
                </a:schemeClr>
              </a:solidFill>
            </a:endParaRPr>
          </a:p>
        </p:txBody>
      </p:sp>
    </p:spTree>
    <p:extLst>
      <p:ext uri="{BB962C8B-B14F-4D97-AF65-F5344CB8AC3E}">
        <p14:creationId xmlns:p14="http://schemas.microsoft.com/office/powerpoint/2010/main" val="24184322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3460" b="6450"/>
          <a:stretch/>
        </p:blipFill>
        <p:spPr>
          <a:xfrm>
            <a:off x="36512" y="1988840"/>
            <a:ext cx="9144000" cy="4117370"/>
          </a:xfrm>
          <a:prstGeom prst="rect">
            <a:avLst/>
          </a:prstGeom>
        </p:spPr>
      </p:pic>
      <p:sp>
        <p:nvSpPr>
          <p:cNvPr id="3" name="TextBox 2"/>
          <p:cNvSpPr txBox="1"/>
          <p:nvPr/>
        </p:nvSpPr>
        <p:spPr>
          <a:xfrm>
            <a:off x="825" y="581779"/>
            <a:ext cx="9143175" cy="1200329"/>
          </a:xfrm>
          <a:prstGeom prst="rect">
            <a:avLst/>
          </a:prstGeom>
          <a:noFill/>
        </p:spPr>
        <p:txBody>
          <a:bodyPr wrap="square" rtlCol="0">
            <a:spAutoFit/>
          </a:bodyPr>
          <a:lstStyle/>
          <a:p>
            <a:r>
              <a:rPr lang="en-IN" sz="2400" dirty="0" smtClean="0">
                <a:solidFill>
                  <a:schemeClr val="tx2">
                    <a:lumMod val="75000"/>
                  </a:schemeClr>
                </a:solidFill>
              </a:rPr>
              <a:t>At the </a:t>
            </a:r>
            <a:r>
              <a:rPr lang="en-IN" sz="2400" dirty="0" err="1" smtClean="0">
                <a:solidFill>
                  <a:schemeClr val="tx2">
                    <a:lumMod val="75000"/>
                  </a:schemeClr>
                </a:solidFill>
              </a:rPr>
              <a:t>smtp</a:t>
            </a:r>
            <a:r>
              <a:rPr lang="en-IN" sz="2400" dirty="0" smtClean="0">
                <a:solidFill>
                  <a:schemeClr val="tx2">
                    <a:lumMod val="75000"/>
                  </a:schemeClr>
                </a:solidFill>
              </a:rPr>
              <a:t> port delete the address written over there i.e. ‘</a:t>
            </a:r>
            <a:r>
              <a:rPr lang="en-IN" sz="2400" dirty="0" err="1" smtClean="0">
                <a:solidFill>
                  <a:schemeClr val="tx2">
                    <a:lumMod val="75000"/>
                  </a:schemeClr>
                </a:solidFill>
              </a:rPr>
              <a:t>addr</a:t>
            </a:r>
            <a:r>
              <a:rPr lang="en-IN" sz="2400" dirty="0" smtClean="0">
                <a:solidFill>
                  <a:schemeClr val="tx2">
                    <a:lumMod val="75000"/>
                  </a:schemeClr>
                </a:solidFill>
              </a:rPr>
              <a:t>=277.0.0.0’</a:t>
            </a:r>
          </a:p>
          <a:p>
            <a:r>
              <a:rPr lang="en-IN" sz="2400" dirty="0" smtClean="0">
                <a:solidFill>
                  <a:schemeClr val="tx2">
                    <a:lumMod val="75000"/>
                  </a:schemeClr>
                </a:solidFill>
              </a:rPr>
              <a:t>Then click on the save button.</a:t>
            </a:r>
            <a:endParaRPr lang="en-IN" sz="2400" dirty="0">
              <a:solidFill>
                <a:schemeClr val="tx2">
                  <a:lumMod val="75000"/>
                </a:schemeClr>
              </a:solidFill>
            </a:endParaRPr>
          </a:p>
        </p:txBody>
      </p:sp>
    </p:spTree>
    <p:extLst>
      <p:ext uri="{BB962C8B-B14F-4D97-AF65-F5344CB8AC3E}">
        <p14:creationId xmlns:p14="http://schemas.microsoft.com/office/powerpoint/2010/main" val="29151271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1914" b="31375"/>
          <a:stretch/>
        </p:blipFill>
        <p:spPr>
          <a:xfrm>
            <a:off x="0" y="2385729"/>
            <a:ext cx="9144000" cy="2915479"/>
          </a:xfrm>
          <a:prstGeom prst="rect">
            <a:avLst/>
          </a:prstGeom>
        </p:spPr>
      </p:pic>
      <p:sp>
        <p:nvSpPr>
          <p:cNvPr id="3" name="TextBox 2"/>
          <p:cNvSpPr txBox="1"/>
          <p:nvPr/>
        </p:nvSpPr>
        <p:spPr>
          <a:xfrm>
            <a:off x="35496" y="908720"/>
            <a:ext cx="8928992" cy="1200329"/>
          </a:xfrm>
          <a:prstGeom prst="rect">
            <a:avLst/>
          </a:prstGeom>
          <a:noFill/>
        </p:spPr>
        <p:txBody>
          <a:bodyPr wrap="square" rtlCol="0">
            <a:spAutoFit/>
          </a:bodyPr>
          <a:lstStyle/>
          <a:p>
            <a:r>
              <a:rPr lang="en-IN" sz="2400" dirty="0" smtClean="0">
                <a:solidFill>
                  <a:schemeClr val="tx2">
                    <a:lumMod val="75000"/>
                  </a:schemeClr>
                </a:solidFill>
              </a:rPr>
              <a:t>Here you will give the domain’s name where you will send the mails.</a:t>
            </a:r>
          </a:p>
          <a:p>
            <a:r>
              <a:rPr lang="en-IN" sz="2400" dirty="0" smtClean="0">
                <a:solidFill>
                  <a:schemeClr val="tx2">
                    <a:lumMod val="75000"/>
                  </a:schemeClr>
                </a:solidFill>
              </a:rPr>
              <a:t>It includes the mail server domains and the main domain of the </a:t>
            </a:r>
            <a:r>
              <a:rPr lang="en-IN" sz="2400" dirty="0" err="1" smtClean="0">
                <a:solidFill>
                  <a:schemeClr val="tx2">
                    <a:lumMod val="75000"/>
                  </a:schemeClr>
                </a:solidFill>
              </a:rPr>
              <a:t>dns</a:t>
            </a:r>
            <a:r>
              <a:rPr lang="en-IN" sz="2400" dirty="0" smtClean="0">
                <a:solidFill>
                  <a:schemeClr val="tx2">
                    <a:lumMod val="75000"/>
                  </a:schemeClr>
                </a:solidFill>
              </a:rPr>
              <a:t> server. Then click on save button.</a:t>
            </a:r>
            <a:endParaRPr lang="en-IN" sz="2400" dirty="0">
              <a:solidFill>
                <a:schemeClr val="tx2">
                  <a:lumMod val="75000"/>
                </a:schemeClr>
              </a:solidFill>
            </a:endParaRPr>
          </a:p>
        </p:txBody>
      </p:sp>
    </p:spTree>
    <p:extLst>
      <p:ext uri="{BB962C8B-B14F-4D97-AF65-F5344CB8AC3E}">
        <p14:creationId xmlns:p14="http://schemas.microsoft.com/office/powerpoint/2010/main" val="22157220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2945" b="30602"/>
          <a:stretch/>
        </p:blipFill>
        <p:spPr>
          <a:xfrm>
            <a:off x="0" y="1556792"/>
            <a:ext cx="9144000" cy="2902227"/>
          </a:xfrm>
          <a:prstGeom prst="rect">
            <a:avLst/>
          </a:prstGeom>
        </p:spPr>
      </p:pic>
      <p:sp>
        <p:nvSpPr>
          <p:cNvPr id="3" name="TextBox 2"/>
          <p:cNvSpPr txBox="1"/>
          <p:nvPr/>
        </p:nvSpPr>
        <p:spPr>
          <a:xfrm>
            <a:off x="155914" y="260648"/>
            <a:ext cx="8017259" cy="1569660"/>
          </a:xfrm>
          <a:prstGeom prst="rect">
            <a:avLst/>
          </a:prstGeom>
          <a:noFill/>
        </p:spPr>
        <p:txBody>
          <a:bodyPr wrap="none" rtlCol="0">
            <a:spAutoFit/>
          </a:bodyPr>
          <a:lstStyle/>
          <a:p>
            <a:r>
              <a:rPr lang="en-IN" sz="2400" dirty="0" smtClean="0">
                <a:solidFill>
                  <a:schemeClr val="accent3">
                    <a:lumMod val="50000"/>
                  </a:schemeClr>
                </a:solidFill>
              </a:rPr>
              <a:t>Here we will entry the domains were we want to send our mail</a:t>
            </a:r>
          </a:p>
          <a:p>
            <a:r>
              <a:rPr lang="en-IN" sz="2400" dirty="0" smtClean="0">
                <a:solidFill>
                  <a:schemeClr val="accent3">
                    <a:lumMod val="50000"/>
                  </a:schemeClr>
                </a:solidFill>
              </a:rPr>
              <a:t>Entries are made here only for the receiver domains.</a:t>
            </a:r>
          </a:p>
          <a:p>
            <a:r>
              <a:rPr lang="en-IN" sz="2400" dirty="0" smtClean="0">
                <a:solidFill>
                  <a:schemeClr val="accent3">
                    <a:lumMod val="50000"/>
                  </a:schemeClr>
                </a:solidFill>
              </a:rPr>
              <a:t>Here all the forward zone domains are entered mainly.</a:t>
            </a:r>
          </a:p>
          <a:p>
            <a:endParaRPr lang="en-IN" sz="2400" dirty="0">
              <a:solidFill>
                <a:schemeClr val="accent3">
                  <a:lumMod val="50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75584" b="16682"/>
          <a:stretch/>
        </p:blipFill>
        <p:spPr>
          <a:xfrm>
            <a:off x="0" y="4903642"/>
            <a:ext cx="9144000" cy="397566"/>
          </a:xfrm>
          <a:prstGeom prst="rect">
            <a:avLst/>
          </a:prstGeom>
        </p:spPr>
      </p:pic>
      <p:sp>
        <p:nvSpPr>
          <p:cNvPr id="5" name="TextBox 4"/>
          <p:cNvSpPr txBox="1"/>
          <p:nvPr/>
        </p:nvSpPr>
        <p:spPr>
          <a:xfrm>
            <a:off x="0" y="4439885"/>
            <a:ext cx="3480696" cy="369332"/>
          </a:xfrm>
          <a:prstGeom prst="rect">
            <a:avLst/>
          </a:prstGeom>
          <a:noFill/>
        </p:spPr>
        <p:txBody>
          <a:bodyPr wrap="none" rtlCol="0">
            <a:spAutoFit/>
          </a:bodyPr>
          <a:lstStyle/>
          <a:p>
            <a:r>
              <a:rPr lang="en-IN" dirty="0" smtClean="0"/>
              <a:t>Now you will start your mail server.</a:t>
            </a:r>
            <a:endParaRPr lang="en-IN"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76056" b="16864"/>
          <a:stretch/>
        </p:blipFill>
        <p:spPr>
          <a:xfrm>
            <a:off x="0" y="5898502"/>
            <a:ext cx="9144000" cy="410818"/>
          </a:xfrm>
          <a:prstGeom prst="rect">
            <a:avLst/>
          </a:prstGeom>
        </p:spPr>
      </p:pic>
      <p:sp>
        <p:nvSpPr>
          <p:cNvPr id="7" name="TextBox 6"/>
          <p:cNvSpPr txBox="1"/>
          <p:nvPr/>
        </p:nvSpPr>
        <p:spPr>
          <a:xfrm>
            <a:off x="-8587" y="5435932"/>
            <a:ext cx="3832588" cy="369332"/>
          </a:xfrm>
          <a:prstGeom prst="rect">
            <a:avLst/>
          </a:prstGeom>
          <a:noFill/>
        </p:spPr>
        <p:txBody>
          <a:bodyPr wrap="none" rtlCol="0">
            <a:spAutoFit/>
          </a:bodyPr>
          <a:lstStyle/>
          <a:p>
            <a:r>
              <a:rPr lang="en-IN" dirty="0" smtClean="0"/>
              <a:t>Your mail server has now been started.</a:t>
            </a:r>
            <a:endParaRPr lang="en-IN" dirty="0"/>
          </a:p>
        </p:txBody>
      </p:sp>
    </p:spTree>
    <p:extLst>
      <p:ext uri="{BB962C8B-B14F-4D97-AF65-F5344CB8AC3E}">
        <p14:creationId xmlns:p14="http://schemas.microsoft.com/office/powerpoint/2010/main" val="34191200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634" r="36811" b="82157"/>
          <a:stretch/>
        </p:blipFill>
        <p:spPr>
          <a:xfrm>
            <a:off x="7563" y="1309691"/>
            <a:ext cx="5777948" cy="781878"/>
          </a:xfrm>
          <a:prstGeom prst="rect">
            <a:avLst/>
          </a:prstGeom>
        </p:spPr>
      </p:pic>
      <p:sp>
        <p:nvSpPr>
          <p:cNvPr id="3" name="TextBox 2"/>
          <p:cNvSpPr txBox="1"/>
          <p:nvPr/>
        </p:nvSpPr>
        <p:spPr>
          <a:xfrm>
            <a:off x="-11090" y="860155"/>
            <a:ext cx="3387402" cy="400110"/>
          </a:xfrm>
          <a:prstGeom prst="rect">
            <a:avLst/>
          </a:prstGeom>
          <a:noFill/>
        </p:spPr>
        <p:txBody>
          <a:bodyPr wrap="none" rtlCol="0">
            <a:spAutoFit/>
          </a:bodyPr>
          <a:lstStyle/>
          <a:p>
            <a:r>
              <a:rPr lang="en-IN" sz="2000" dirty="0" smtClean="0">
                <a:solidFill>
                  <a:srgbClr val="FF0000"/>
                </a:solidFill>
              </a:rPr>
              <a:t>Creating folder according to PS</a:t>
            </a:r>
            <a:endParaRPr lang="en-IN" sz="2000" dirty="0">
              <a:solidFill>
                <a:srgbClr val="FF0000"/>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3149" r="36811" b="81900"/>
          <a:stretch/>
        </p:blipFill>
        <p:spPr>
          <a:xfrm>
            <a:off x="6896" y="2517169"/>
            <a:ext cx="5777948" cy="768626"/>
          </a:xfrm>
          <a:prstGeom prst="rect">
            <a:avLst/>
          </a:prstGeom>
        </p:spPr>
      </p:pic>
      <p:sp>
        <p:nvSpPr>
          <p:cNvPr id="5" name="TextBox 4"/>
          <p:cNvSpPr txBox="1"/>
          <p:nvPr/>
        </p:nvSpPr>
        <p:spPr>
          <a:xfrm>
            <a:off x="-36512" y="2091569"/>
            <a:ext cx="1729448" cy="400110"/>
          </a:xfrm>
          <a:prstGeom prst="rect">
            <a:avLst/>
          </a:prstGeom>
          <a:noFill/>
        </p:spPr>
        <p:txBody>
          <a:bodyPr wrap="none" rtlCol="0">
            <a:spAutoFit/>
          </a:bodyPr>
          <a:lstStyle/>
          <a:p>
            <a:r>
              <a:rPr lang="en-IN" sz="2000" dirty="0" smtClean="0">
                <a:solidFill>
                  <a:srgbClr val="FF0000"/>
                </a:solidFill>
              </a:rPr>
              <a:t>Creating users.</a:t>
            </a:r>
            <a:endParaRPr lang="en-IN" sz="2000" dirty="0">
              <a:solidFill>
                <a:srgbClr val="FF0000"/>
              </a:solidFill>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892" r="36811" b="67736"/>
          <a:stretch/>
        </p:blipFill>
        <p:spPr>
          <a:xfrm>
            <a:off x="-18999" y="3861048"/>
            <a:ext cx="5777948" cy="1510004"/>
          </a:xfrm>
          <a:prstGeom prst="rect">
            <a:avLst/>
          </a:prstGeom>
        </p:spPr>
      </p:pic>
      <p:sp>
        <p:nvSpPr>
          <p:cNvPr id="7" name="TextBox 6"/>
          <p:cNvSpPr txBox="1"/>
          <p:nvPr/>
        </p:nvSpPr>
        <p:spPr>
          <a:xfrm>
            <a:off x="-18999" y="3469070"/>
            <a:ext cx="3082832" cy="400110"/>
          </a:xfrm>
          <a:prstGeom prst="rect">
            <a:avLst/>
          </a:prstGeom>
          <a:noFill/>
        </p:spPr>
        <p:txBody>
          <a:bodyPr wrap="none" rtlCol="0">
            <a:spAutoFit/>
          </a:bodyPr>
          <a:lstStyle/>
          <a:p>
            <a:r>
              <a:rPr lang="en-IN" sz="2000" dirty="0" smtClean="0">
                <a:solidFill>
                  <a:srgbClr val="FF0000"/>
                </a:solidFill>
              </a:rPr>
              <a:t>Giving password to the user</a:t>
            </a:r>
            <a:endParaRPr lang="en-IN" sz="2000" dirty="0">
              <a:solidFill>
                <a:srgbClr val="FF0000"/>
              </a:solidFill>
            </a:endParaRPr>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2892" r="36811" b="85796"/>
          <a:stretch/>
        </p:blipFill>
        <p:spPr>
          <a:xfrm>
            <a:off x="-18999" y="5903822"/>
            <a:ext cx="5777948" cy="581565"/>
          </a:xfrm>
          <a:prstGeom prst="rect">
            <a:avLst/>
          </a:prstGeom>
        </p:spPr>
      </p:pic>
      <p:sp>
        <p:nvSpPr>
          <p:cNvPr id="9" name="TextBox 8"/>
          <p:cNvSpPr txBox="1"/>
          <p:nvPr/>
        </p:nvSpPr>
        <p:spPr>
          <a:xfrm>
            <a:off x="-36512" y="5517232"/>
            <a:ext cx="3592971" cy="369332"/>
          </a:xfrm>
          <a:prstGeom prst="rect">
            <a:avLst/>
          </a:prstGeom>
          <a:noFill/>
        </p:spPr>
        <p:txBody>
          <a:bodyPr wrap="none" rtlCol="0">
            <a:spAutoFit/>
          </a:bodyPr>
          <a:lstStyle/>
          <a:p>
            <a:r>
              <a:rPr lang="en-IN" dirty="0" smtClean="0">
                <a:solidFill>
                  <a:srgbClr val="FF0000"/>
                </a:solidFill>
              </a:rPr>
              <a:t>Create a groups grp1,grp2,grp3,grp4</a:t>
            </a:r>
            <a:endParaRPr lang="en-IN" dirty="0">
              <a:solidFill>
                <a:srgbClr val="FF0000"/>
              </a:solidFill>
            </a:endParaRPr>
          </a:p>
        </p:txBody>
      </p:sp>
      <p:sp>
        <p:nvSpPr>
          <p:cNvPr id="10" name="TextBox 9"/>
          <p:cNvSpPr txBox="1"/>
          <p:nvPr/>
        </p:nvSpPr>
        <p:spPr>
          <a:xfrm>
            <a:off x="1403648" y="116632"/>
            <a:ext cx="6121356" cy="584775"/>
          </a:xfrm>
          <a:prstGeom prst="rect">
            <a:avLst/>
          </a:prstGeom>
          <a:noFill/>
        </p:spPr>
        <p:txBody>
          <a:bodyPr wrap="none" rtlCol="0">
            <a:spAutoFit/>
          </a:bodyPr>
          <a:lstStyle/>
          <a:p>
            <a:r>
              <a:rPr lang="en-IN" sz="3200" dirty="0" smtClean="0">
                <a:solidFill>
                  <a:schemeClr val="bg2">
                    <a:lumMod val="25000"/>
                  </a:schemeClr>
                </a:solidFill>
              </a:rPr>
              <a:t>CREATING USER, FILES AND FOLDER</a:t>
            </a:r>
            <a:endParaRPr lang="en-IN" sz="3200" dirty="0">
              <a:solidFill>
                <a:schemeClr val="bg2">
                  <a:lumMod val="25000"/>
                </a:schemeClr>
              </a:solidFill>
            </a:endParaRPr>
          </a:p>
        </p:txBody>
      </p:sp>
    </p:spTree>
    <p:extLst>
      <p:ext uri="{BB962C8B-B14F-4D97-AF65-F5344CB8AC3E}">
        <p14:creationId xmlns:p14="http://schemas.microsoft.com/office/powerpoint/2010/main" val="37706652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149" r="34783" b="74167"/>
          <a:stretch/>
        </p:blipFill>
        <p:spPr>
          <a:xfrm>
            <a:off x="0" y="836712"/>
            <a:ext cx="5963478" cy="1166192"/>
          </a:xfrm>
          <a:prstGeom prst="rect">
            <a:avLst/>
          </a:prstGeom>
        </p:spPr>
      </p:pic>
      <p:sp>
        <p:nvSpPr>
          <p:cNvPr id="3" name="TextBox 2"/>
          <p:cNvSpPr txBox="1"/>
          <p:nvPr/>
        </p:nvSpPr>
        <p:spPr>
          <a:xfrm>
            <a:off x="-36512" y="332656"/>
            <a:ext cx="5698676" cy="369332"/>
          </a:xfrm>
          <a:prstGeom prst="rect">
            <a:avLst/>
          </a:prstGeom>
          <a:noFill/>
        </p:spPr>
        <p:txBody>
          <a:bodyPr wrap="none" rtlCol="0">
            <a:spAutoFit/>
          </a:bodyPr>
          <a:lstStyle/>
          <a:p>
            <a:r>
              <a:rPr lang="en-IN" dirty="0" smtClean="0">
                <a:solidFill>
                  <a:srgbClr val="FF0000"/>
                </a:solidFill>
              </a:rPr>
              <a:t>Add user to particular group for permission on given folder.</a:t>
            </a:r>
            <a:endParaRPr lang="en-IN" dirty="0">
              <a:solidFill>
                <a:srgbClr val="FF0000"/>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634" r="34783" b="84477"/>
          <a:stretch/>
        </p:blipFill>
        <p:spPr>
          <a:xfrm>
            <a:off x="-23401" y="2418641"/>
            <a:ext cx="5963478" cy="662609"/>
          </a:xfrm>
          <a:prstGeom prst="rect">
            <a:avLst/>
          </a:prstGeom>
        </p:spPr>
      </p:pic>
      <p:sp>
        <p:nvSpPr>
          <p:cNvPr id="5" name="TextBox 4"/>
          <p:cNvSpPr txBox="1"/>
          <p:nvPr/>
        </p:nvSpPr>
        <p:spPr>
          <a:xfrm>
            <a:off x="-36512" y="2075611"/>
            <a:ext cx="4863832" cy="369332"/>
          </a:xfrm>
          <a:prstGeom prst="rect">
            <a:avLst/>
          </a:prstGeom>
          <a:noFill/>
        </p:spPr>
        <p:txBody>
          <a:bodyPr wrap="none" rtlCol="0">
            <a:spAutoFit/>
          </a:bodyPr>
          <a:lstStyle/>
          <a:p>
            <a:r>
              <a:rPr lang="en-IN" dirty="0" smtClean="0">
                <a:solidFill>
                  <a:srgbClr val="FF0000"/>
                </a:solidFill>
              </a:rPr>
              <a:t>Change group of chairman, sales, accounts, </a:t>
            </a:r>
            <a:r>
              <a:rPr lang="en-IN" dirty="0" err="1" smtClean="0">
                <a:solidFill>
                  <a:srgbClr val="FF0000"/>
                </a:solidFill>
              </a:rPr>
              <a:t>randD</a:t>
            </a:r>
            <a:endParaRPr lang="en-IN" dirty="0">
              <a:solidFill>
                <a:srgbClr val="FF0000"/>
              </a:solidFill>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2986" r="35958" b="85414"/>
          <a:stretch/>
        </p:blipFill>
        <p:spPr>
          <a:xfrm>
            <a:off x="-56458" y="3555232"/>
            <a:ext cx="5855974" cy="596349"/>
          </a:xfrm>
          <a:prstGeom prst="rect">
            <a:avLst/>
          </a:prstGeom>
        </p:spPr>
      </p:pic>
      <p:sp>
        <p:nvSpPr>
          <p:cNvPr id="7" name="TextBox 6"/>
          <p:cNvSpPr txBox="1"/>
          <p:nvPr/>
        </p:nvSpPr>
        <p:spPr>
          <a:xfrm>
            <a:off x="-23401" y="3097070"/>
            <a:ext cx="6107569" cy="369332"/>
          </a:xfrm>
          <a:prstGeom prst="rect">
            <a:avLst/>
          </a:prstGeom>
          <a:noFill/>
        </p:spPr>
        <p:txBody>
          <a:bodyPr wrap="none" rtlCol="0">
            <a:spAutoFit/>
          </a:bodyPr>
          <a:lstStyle/>
          <a:p>
            <a:r>
              <a:rPr lang="en-IN" dirty="0" smtClean="0">
                <a:solidFill>
                  <a:srgbClr val="FF0000"/>
                </a:solidFill>
              </a:rPr>
              <a:t>Change the permission of the all the folder of owner and group.</a:t>
            </a:r>
            <a:endParaRPr lang="en-IN" dirty="0">
              <a:solidFill>
                <a:srgbClr val="FF0000"/>
              </a:solidFill>
            </a:endParaRPr>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3407" r="34783" b="90922"/>
          <a:stretch/>
        </p:blipFill>
        <p:spPr>
          <a:xfrm>
            <a:off x="0" y="4749282"/>
            <a:ext cx="5963478" cy="291548"/>
          </a:xfrm>
          <a:prstGeom prst="rect">
            <a:avLst/>
          </a:prstGeom>
        </p:spPr>
      </p:pic>
      <p:sp>
        <p:nvSpPr>
          <p:cNvPr id="9" name="TextBox 8"/>
          <p:cNvSpPr txBox="1"/>
          <p:nvPr/>
        </p:nvSpPr>
        <p:spPr>
          <a:xfrm>
            <a:off x="-36512" y="4234176"/>
            <a:ext cx="7884210" cy="369332"/>
          </a:xfrm>
          <a:prstGeom prst="rect">
            <a:avLst/>
          </a:prstGeom>
          <a:noFill/>
        </p:spPr>
        <p:txBody>
          <a:bodyPr wrap="none" rtlCol="0">
            <a:spAutoFit/>
          </a:bodyPr>
          <a:lstStyle/>
          <a:p>
            <a:r>
              <a:rPr lang="en-IN" dirty="0" smtClean="0">
                <a:solidFill>
                  <a:srgbClr val="FF0000"/>
                </a:solidFill>
              </a:rPr>
              <a:t>Create data and driver folder inside each and every main directory according to PS.</a:t>
            </a:r>
            <a:endParaRPr lang="en-IN" dirty="0">
              <a:solidFill>
                <a:srgbClr val="FF0000"/>
              </a:solidFill>
            </a:endParaRPr>
          </a:p>
        </p:txBody>
      </p:sp>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t="2892" r="34783" b="81126"/>
          <a:stretch/>
        </p:blipFill>
        <p:spPr>
          <a:xfrm>
            <a:off x="0" y="5808778"/>
            <a:ext cx="5963478" cy="821635"/>
          </a:xfrm>
          <a:prstGeom prst="rect">
            <a:avLst/>
          </a:prstGeom>
        </p:spPr>
      </p:pic>
      <p:sp>
        <p:nvSpPr>
          <p:cNvPr id="11" name="TextBox 10"/>
          <p:cNvSpPr txBox="1"/>
          <p:nvPr/>
        </p:nvSpPr>
        <p:spPr>
          <a:xfrm>
            <a:off x="-81349" y="5070021"/>
            <a:ext cx="9217024" cy="646331"/>
          </a:xfrm>
          <a:prstGeom prst="rect">
            <a:avLst/>
          </a:prstGeom>
          <a:noFill/>
        </p:spPr>
        <p:txBody>
          <a:bodyPr wrap="square" rtlCol="0">
            <a:spAutoFit/>
          </a:bodyPr>
          <a:lstStyle/>
          <a:p>
            <a:r>
              <a:rPr lang="en-IN" dirty="0" smtClean="0">
                <a:solidFill>
                  <a:srgbClr val="FF0000"/>
                </a:solidFill>
              </a:rPr>
              <a:t>Change the permission of data and driver. Change the group of data and driver folder and also add </a:t>
            </a:r>
            <a:r>
              <a:rPr lang="en-IN" dirty="0" err="1" smtClean="0">
                <a:solidFill>
                  <a:srgbClr val="FF0000"/>
                </a:solidFill>
              </a:rPr>
              <a:t>chaiman</a:t>
            </a:r>
            <a:r>
              <a:rPr lang="en-IN" dirty="0" smtClean="0">
                <a:solidFill>
                  <a:srgbClr val="FF0000"/>
                </a:solidFill>
              </a:rPr>
              <a:t> in all the four group of grp1, grp2, grp3 , grp4.</a:t>
            </a:r>
            <a:endParaRPr lang="en-IN" dirty="0">
              <a:solidFill>
                <a:srgbClr val="FF0000"/>
              </a:solidFill>
            </a:endParaRPr>
          </a:p>
        </p:txBody>
      </p:sp>
    </p:spTree>
    <p:extLst>
      <p:ext uri="{BB962C8B-B14F-4D97-AF65-F5344CB8AC3E}">
        <p14:creationId xmlns:p14="http://schemas.microsoft.com/office/powerpoint/2010/main" val="34818679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6553" r="3044" b="10755"/>
          <a:stretch/>
        </p:blipFill>
        <p:spPr>
          <a:xfrm>
            <a:off x="0" y="1268760"/>
            <a:ext cx="8865704" cy="3737114"/>
          </a:xfrm>
          <a:prstGeom prst="rect">
            <a:avLst/>
          </a:prstGeom>
        </p:spPr>
      </p:pic>
      <p:sp>
        <p:nvSpPr>
          <p:cNvPr id="3" name="TextBox 2"/>
          <p:cNvSpPr txBox="1"/>
          <p:nvPr/>
        </p:nvSpPr>
        <p:spPr>
          <a:xfrm>
            <a:off x="0" y="211193"/>
            <a:ext cx="9227435" cy="923330"/>
          </a:xfrm>
          <a:prstGeom prst="rect">
            <a:avLst/>
          </a:prstGeom>
          <a:noFill/>
        </p:spPr>
        <p:txBody>
          <a:bodyPr wrap="square" rtlCol="0">
            <a:spAutoFit/>
          </a:bodyPr>
          <a:lstStyle/>
          <a:p>
            <a:r>
              <a:rPr lang="en-IN" dirty="0" smtClean="0">
                <a:solidFill>
                  <a:srgbClr val="FF0000"/>
                </a:solidFill>
              </a:rPr>
              <a:t>SAMBA SHARE: </a:t>
            </a:r>
            <a:r>
              <a:rPr lang="en-IN" dirty="0" smtClean="0">
                <a:solidFill>
                  <a:schemeClr val="tx2">
                    <a:lumMod val="75000"/>
                  </a:schemeClr>
                </a:solidFill>
              </a:rPr>
              <a:t>This share is used for the purpose that it allows your </a:t>
            </a:r>
            <a:r>
              <a:rPr lang="en-IN" dirty="0" err="1" smtClean="0">
                <a:solidFill>
                  <a:schemeClr val="tx2">
                    <a:lumMod val="75000"/>
                  </a:schemeClr>
                </a:solidFill>
              </a:rPr>
              <a:t>linux</a:t>
            </a:r>
            <a:r>
              <a:rPr lang="en-IN" dirty="0" smtClean="0">
                <a:solidFill>
                  <a:schemeClr val="tx2">
                    <a:lumMod val="75000"/>
                  </a:schemeClr>
                </a:solidFill>
              </a:rPr>
              <a:t> files and folders to view on windows. User are just required to login with their server in windows and will be able to make changes in their server while working in windows.</a:t>
            </a:r>
          </a:p>
        </p:txBody>
      </p:sp>
      <p:sp>
        <p:nvSpPr>
          <p:cNvPr id="4" name="TextBox 3"/>
          <p:cNvSpPr txBox="1"/>
          <p:nvPr/>
        </p:nvSpPr>
        <p:spPr>
          <a:xfrm>
            <a:off x="1960" y="5373216"/>
            <a:ext cx="7231852" cy="369332"/>
          </a:xfrm>
          <a:prstGeom prst="rect">
            <a:avLst/>
          </a:prstGeom>
          <a:noFill/>
        </p:spPr>
        <p:txBody>
          <a:bodyPr wrap="none" rtlCol="0">
            <a:spAutoFit/>
          </a:bodyPr>
          <a:lstStyle/>
          <a:p>
            <a:r>
              <a:rPr lang="en-IN" dirty="0" smtClean="0"/>
              <a:t>To create samba share we have to click on the samba windows file sharing. </a:t>
            </a:r>
            <a:endParaRPr lang="en-IN" dirty="0"/>
          </a:p>
        </p:txBody>
      </p:sp>
    </p:spTree>
    <p:extLst>
      <p:ext uri="{BB962C8B-B14F-4D97-AF65-F5344CB8AC3E}">
        <p14:creationId xmlns:p14="http://schemas.microsoft.com/office/powerpoint/2010/main" val="2760997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2945" r="1160" b="11269"/>
          <a:stretch/>
        </p:blipFill>
        <p:spPr>
          <a:xfrm>
            <a:off x="35496" y="1261052"/>
            <a:ext cx="9037983" cy="3896140"/>
          </a:xfrm>
          <a:prstGeom prst="rect">
            <a:avLst/>
          </a:prstGeom>
        </p:spPr>
      </p:pic>
      <p:sp>
        <p:nvSpPr>
          <p:cNvPr id="3" name="TextBox 2"/>
          <p:cNvSpPr txBox="1"/>
          <p:nvPr/>
        </p:nvSpPr>
        <p:spPr>
          <a:xfrm>
            <a:off x="-135" y="225514"/>
            <a:ext cx="9144136" cy="1200329"/>
          </a:xfrm>
          <a:prstGeom prst="rect">
            <a:avLst/>
          </a:prstGeom>
          <a:noFill/>
        </p:spPr>
        <p:txBody>
          <a:bodyPr wrap="square" rtlCol="0">
            <a:spAutoFit/>
          </a:bodyPr>
          <a:lstStyle/>
          <a:p>
            <a:r>
              <a:rPr lang="en-IN" sz="2400" dirty="0" smtClean="0">
                <a:solidFill>
                  <a:schemeClr val="tx2">
                    <a:lumMod val="75000"/>
                  </a:schemeClr>
                </a:solidFill>
              </a:rPr>
              <a:t>At this page we have to first create a new file share that we want in our windows from the </a:t>
            </a:r>
            <a:r>
              <a:rPr lang="en-IN" sz="2400" dirty="0" err="1" smtClean="0">
                <a:solidFill>
                  <a:schemeClr val="tx2">
                    <a:lumMod val="75000"/>
                  </a:schemeClr>
                </a:solidFill>
              </a:rPr>
              <a:t>linux</a:t>
            </a:r>
            <a:r>
              <a:rPr lang="en-IN" sz="2400" dirty="0" smtClean="0">
                <a:solidFill>
                  <a:schemeClr val="tx2">
                    <a:lumMod val="75000"/>
                  </a:schemeClr>
                </a:solidFill>
              </a:rPr>
              <a:t> server.</a:t>
            </a:r>
          </a:p>
          <a:p>
            <a:endParaRPr lang="en-IN" sz="2400" dirty="0">
              <a:solidFill>
                <a:schemeClr val="tx2">
                  <a:lumMod val="75000"/>
                </a:schemeClr>
              </a:solidFill>
            </a:endParaRPr>
          </a:p>
        </p:txBody>
      </p:sp>
      <p:sp>
        <p:nvSpPr>
          <p:cNvPr id="4" name="TextBox 3"/>
          <p:cNvSpPr txBox="1"/>
          <p:nvPr/>
        </p:nvSpPr>
        <p:spPr>
          <a:xfrm>
            <a:off x="-6018" y="5422166"/>
            <a:ext cx="4386394" cy="461665"/>
          </a:xfrm>
          <a:prstGeom prst="rect">
            <a:avLst/>
          </a:prstGeom>
          <a:noFill/>
        </p:spPr>
        <p:txBody>
          <a:bodyPr wrap="none" rtlCol="0">
            <a:spAutoFit/>
          </a:bodyPr>
          <a:lstStyle/>
          <a:p>
            <a:r>
              <a:rPr lang="en-IN" sz="2400" dirty="0" smtClean="0">
                <a:solidFill>
                  <a:schemeClr val="tx2">
                    <a:lumMod val="75000"/>
                  </a:schemeClr>
                </a:solidFill>
              </a:rPr>
              <a:t>Click on the create new file share.</a:t>
            </a:r>
            <a:endParaRPr lang="en-IN" sz="2400" dirty="0">
              <a:solidFill>
                <a:schemeClr val="tx2">
                  <a:lumMod val="75000"/>
                </a:schemeClr>
              </a:solidFill>
            </a:endParaRPr>
          </a:p>
        </p:txBody>
      </p:sp>
    </p:spTree>
    <p:extLst>
      <p:ext uri="{BB962C8B-B14F-4D97-AF65-F5344CB8AC3E}">
        <p14:creationId xmlns:p14="http://schemas.microsoft.com/office/powerpoint/2010/main" val="4678501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4492" b="46584"/>
          <a:stretch/>
        </p:blipFill>
        <p:spPr>
          <a:xfrm>
            <a:off x="0" y="1772816"/>
            <a:ext cx="9144000" cy="2001078"/>
          </a:xfrm>
          <a:prstGeom prst="rect">
            <a:avLst/>
          </a:prstGeom>
        </p:spPr>
      </p:pic>
      <p:sp>
        <p:nvSpPr>
          <p:cNvPr id="3" name="TextBox 2"/>
          <p:cNvSpPr txBox="1"/>
          <p:nvPr/>
        </p:nvSpPr>
        <p:spPr>
          <a:xfrm>
            <a:off x="0" y="280074"/>
            <a:ext cx="8964488" cy="1323439"/>
          </a:xfrm>
          <a:prstGeom prst="rect">
            <a:avLst/>
          </a:prstGeom>
          <a:noFill/>
        </p:spPr>
        <p:txBody>
          <a:bodyPr wrap="square" rtlCol="0">
            <a:spAutoFit/>
          </a:bodyPr>
          <a:lstStyle/>
          <a:p>
            <a:r>
              <a:rPr lang="en-IN" sz="2000" dirty="0" smtClean="0">
                <a:solidFill>
                  <a:schemeClr val="tx2">
                    <a:lumMod val="75000"/>
                  </a:schemeClr>
                </a:solidFill>
              </a:rPr>
              <a:t>Here we will give the file name that will be displayed on the windows screen.</a:t>
            </a:r>
          </a:p>
          <a:p>
            <a:r>
              <a:rPr lang="en-IN" sz="2000" dirty="0" smtClean="0">
                <a:solidFill>
                  <a:schemeClr val="tx2">
                    <a:lumMod val="75000"/>
                  </a:schemeClr>
                </a:solidFill>
              </a:rPr>
              <a:t>Directory of the file will be decided by us that which file or folder we are willing to share.</a:t>
            </a:r>
          </a:p>
          <a:p>
            <a:r>
              <a:rPr lang="en-IN" sz="2000" dirty="0" smtClean="0">
                <a:solidFill>
                  <a:schemeClr val="tx2">
                    <a:lumMod val="75000"/>
                  </a:schemeClr>
                </a:solidFill>
              </a:rPr>
              <a:t>After filling all the entries simply click on create button.</a:t>
            </a:r>
            <a:endParaRPr lang="en-IN" sz="2000" dirty="0">
              <a:solidFill>
                <a:schemeClr val="tx2">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4491" b="51225"/>
          <a:stretch/>
        </p:blipFill>
        <p:spPr>
          <a:xfrm>
            <a:off x="14662" y="4869160"/>
            <a:ext cx="9144000" cy="1762539"/>
          </a:xfrm>
          <a:prstGeom prst="rect">
            <a:avLst/>
          </a:prstGeom>
        </p:spPr>
      </p:pic>
      <p:sp>
        <p:nvSpPr>
          <p:cNvPr id="5" name="TextBox 4"/>
          <p:cNvSpPr txBox="1"/>
          <p:nvPr/>
        </p:nvSpPr>
        <p:spPr>
          <a:xfrm>
            <a:off x="29325" y="3773894"/>
            <a:ext cx="9114675" cy="923330"/>
          </a:xfrm>
          <a:prstGeom prst="rect">
            <a:avLst/>
          </a:prstGeom>
          <a:noFill/>
        </p:spPr>
        <p:txBody>
          <a:bodyPr wrap="none" rtlCol="0">
            <a:spAutoFit/>
          </a:bodyPr>
          <a:lstStyle/>
          <a:p>
            <a:r>
              <a:rPr lang="en-IN" dirty="0" smtClean="0">
                <a:solidFill>
                  <a:schemeClr val="tx2">
                    <a:lumMod val="75000"/>
                  </a:schemeClr>
                </a:solidFill>
              </a:rPr>
              <a:t>Here I have created a folder share named as chairman and have choose the chairman directory.</a:t>
            </a:r>
          </a:p>
          <a:p>
            <a:r>
              <a:rPr lang="en-IN" dirty="0" smtClean="0">
                <a:solidFill>
                  <a:schemeClr val="tx2">
                    <a:lumMod val="75000"/>
                  </a:schemeClr>
                </a:solidFill>
              </a:rPr>
              <a:t>After the folder has been created it is now showing in the below screen.</a:t>
            </a:r>
          </a:p>
          <a:p>
            <a:r>
              <a:rPr lang="en-IN" dirty="0" smtClean="0">
                <a:solidFill>
                  <a:schemeClr val="tx2">
                    <a:lumMod val="75000"/>
                  </a:schemeClr>
                </a:solidFill>
              </a:rPr>
              <a:t>Similarly we are going to add accounts, sales, </a:t>
            </a:r>
            <a:r>
              <a:rPr lang="en-IN" dirty="0" err="1" smtClean="0">
                <a:solidFill>
                  <a:schemeClr val="tx2">
                    <a:lumMod val="75000"/>
                  </a:schemeClr>
                </a:solidFill>
              </a:rPr>
              <a:t>randD</a:t>
            </a:r>
            <a:r>
              <a:rPr lang="en-IN" dirty="0" smtClean="0">
                <a:solidFill>
                  <a:schemeClr val="tx2">
                    <a:lumMod val="75000"/>
                  </a:schemeClr>
                </a:solidFill>
              </a:rPr>
              <a:t> and </a:t>
            </a:r>
            <a:r>
              <a:rPr lang="en-IN" dirty="0" err="1" smtClean="0">
                <a:solidFill>
                  <a:schemeClr val="tx2">
                    <a:lumMod val="75000"/>
                  </a:schemeClr>
                </a:solidFill>
              </a:rPr>
              <a:t>squirrelmail</a:t>
            </a:r>
            <a:r>
              <a:rPr lang="en-IN" dirty="0" smtClean="0">
                <a:solidFill>
                  <a:schemeClr val="tx2">
                    <a:lumMod val="75000"/>
                  </a:schemeClr>
                </a:solidFill>
              </a:rPr>
              <a:t> folder in samba share.</a:t>
            </a:r>
          </a:p>
        </p:txBody>
      </p:sp>
    </p:spTree>
    <p:extLst>
      <p:ext uri="{BB962C8B-B14F-4D97-AF65-F5344CB8AC3E}">
        <p14:creationId xmlns:p14="http://schemas.microsoft.com/office/powerpoint/2010/main" val="39340075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3460" b="37820"/>
          <a:stretch/>
        </p:blipFill>
        <p:spPr>
          <a:xfrm>
            <a:off x="0" y="836712"/>
            <a:ext cx="9144000" cy="2504662"/>
          </a:xfrm>
          <a:prstGeom prst="rect">
            <a:avLst/>
          </a:prstGeom>
        </p:spPr>
      </p:pic>
      <p:sp>
        <p:nvSpPr>
          <p:cNvPr id="3" name="TextBox 2"/>
          <p:cNvSpPr txBox="1"/>
          <p:nvPr/>
        </p:nvSpPr>
        <p:spPr>
          <a:xfrm>
            <a:off x="31169" y="292006"/>
            <a:ext cx="8669617" cy="400110"/>
          </a:xfrm>
          <a:prstGeom prst="rect">
            <a:avLst/>
          </a:prstGeom>
          <a:noFill/>
        </p:spPr>
        <p:txBody>
          <a:bodyPr wrap="none" rtlCol="0">
            <a:spAutoFit/>
          </a:bodyPr>
          <a:lstStyle/>
          <a:p>
            <a:r>
              <a:rPr lang="en-IN" sz="2000" dirty="0" smtClean="0">
                <a:solidFill>
                  <a:schemeClr val="tx2">
                    <a:lumMod val="75000"/>
                  </a:schemeClr>
                </a:solidFill>
              </a:rPr>
              <a:t>All the department folders are now been selected and are shared through samba.</a:t>
            </a:r>
            <a:endParaRPr lang="en-IN" sz="2000" dirty="0">
              <a:solidFill>
                <a:schemeClr val="tx2">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8295" b="13847"/>
          <a:stretch/>
        </p:blipFill>
        <p:spPr>
          <a:xfrm>
            <a:off x="0" y="4509120"/>
            <a:ext cx="9144000" cy="1946244"/>
          </a:xfrm>
          <a:prstGeom prst="rect">
            <a:avLst/>
          </a:prstGeom>
        </p:spPr>
      </p:pic>
      <p:sp>
        <p:nvSpPr>
          <p:cNvPr id="5" name="TextBox 4"/>
          <p:cNvSpPr txBox="1"/>
          <p:nvPr/>
        </p:nvSpPr>
        <p:spPr>
          <a:xfrm>
            <a:off x="35496" y="3585210"/>
            <a:ext cx="5755165" cy="707886"/>
          </a:xfrm>
          <a:prstGeom prst="rect">
            <a:avLst/>
          </a:prstGeom>
          <a:noFill/>
        </p:spPr>
        <p:txBody>
          <a:bodyPr wrap="none" rtlCol="0">
            <a:spAutoFit/>
          </a:bodyPr>
          <a:lstStyle/>
          <a:p>
            <a:r>
              <a:rPr lang="en-IN" sz="2000" dirty="0" smtClean="0">
                <a:solidFill>
                  <a:schemeClr val="tx2">
                    <a:lumMod val="75000"/>
                  </a:schemeClr>
                </a:solidFill>
              </a:rPr>
              <a:t>Now we have to convert the </a:t>
            </a:r>
            <a:r>
              <a:rPr lang="en-IN" sz="2000" dirty="0" err="1" smtClean="0">
                <a:solidFill>
                  <a:schemeClr val="tx2">
                    <a:lumMod val="75000"/>
                  </a:schemeClr>
                </a:solidFill>
              </a:rPr>
              <a:t>linux</a:t>
            </a:r>
            <a:r>
              <a:rPr lang="en-IN" sz="2000" dirty="0" smtClean="0">
                <a:solidFill>
                  <a:schemeClr val="tx2">
                    <a:lumMod val="75000"/>
                  </a:schemeClr>
                </a:solidFill>
              </a:rPr>
              <a:t> user to samba user.</a:t>
            </a:r>
          </a:p>
          <a:p>
            <a:r>
              <a:rPr lang="en-IN" sz="2000" dirty="0" smtClean="0">
                <a:solidFill>
                  <a:schemeClr val="tx2">
                    <a:lumMod val="75000"/>
                  </a:schemeClr>
                </a:solidFill>
              </a:rPr>
              <a:t>Click on the samba user.</a:t>
            </a:r>
            <a:endParaRPr lang="en-IN" sz="2000" dirty="0">
              <a:solidFill>
                <a:schemeClr val="tx2">
                  <a:lumMod val="75000"/>
                </a:schemeClr>
              </a:solidFill>
            </a:endParaRPr>
          </a:p>
        </p:txBody>
      </p:sp>
    </p:spTree>
    <p:extLst>
      <p:ext uri="{BB962C8B-B14F-4D97-AF65-F5344CB8AC3E}">
        <p14:creationId xmlns:p14="http://schemas.microsoft.com/office/powerpoint/2010/main" val="38426992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10764391"/>
              </p:ext>
            </p:extLst>
          </p:nvPr>
        </p:nvGraphicFramePr>
        <p:xfrm>
          <a:off x="1524000" y="1397000"/>
          <a:ext cx="6096000" cy="29667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IN" dirty="0" smtClean="0"/>
                        <a:t>TOPICS</a:t>
                      </a:r>
                      <a:endParaRPr lang="en-IN" dirty="0"/>
                    </a:p>
                  </a:txBody>
                  <a:tcPr/>
                </a:tc>
                <a:tc>
                  <a:txBody>
                    <a:bodyPr/>
                    <a:lstStyle/>
                    <a:p>
                      <a:r>
                        <a:rPr lang="en-IN" dirty="0" smtClean="0"/>
                        <a:t>PAGE NUMBER</a:t>
                      </a:r>
                      <a:endParaRPr lang="en-IN" dirty="0"/>
                    </a:p>
                  </a:txBody>
                  <a:tcPr/>
                </a:tc>
              </a:tr>
              <a:tr h="370840">
                <a:tc>
                  <a:txBody>
                    <a:bodyPr/>
                    <a:lstStyle/>
                    <a:p>
                      <a:r>
                        <a:rPr lang="en-IN" dirty="0" smtClean="0"/>
                        <a:t>1.</a:t>
                      </a:r>
                      <a:endParaRPr lang="en-IN" dirty="0"/>
                    </a:p>
                  </a:txBody>
                  <a:tcPr/>
                </a:tc>
                <a:tc>
                  <a:txBody>
                    <a:bodyPr/>
                    <a:lstStyle/>
                    <a:p>
                      <a:endParaRPr lang="en-IN"/>
                    </a:p>
                  </a:txBody>
                  <a:tcPr/>
                </a:tc>
              </a:tr>
              <a:tr h="370840">
                <a:tc>
                  <a:txBody>
                    <a:bodyPr/>
                    <a:lstStyle/>
                    <a:p>
                      <a:endParaRPr lang="en-IN"/>
                    </a:p>
                  </a:txBody>
                  <a:tcPr/>
                </a:tc>
                <a:tc>
                  <a:txBody>
                    <a:bodyPr/>
                    <a:lstStyle/>
                    <a:p>
                      <a:endParaRPr lang="en-IN"/>
                    </a:p>
                  </a:txBody>
                  <a:tcPr/>
                </a:tc>
              </a:tr>
              <a:tr h="370840">
                <a:tc>
                  <a:txBody>
                    <a:bodyPr/>
                    <a:lstStyle/>
                    <a:p>
                      <a:endParaRPr lang="en-IN"/>
                    </a:p>
                  </a:txBody>
                  <a:tcPr/>
                </a:tc>
                <a:tc>
                  <a:txBody>
                    <a:bodyPr/>
                    <a:lstStyle/>
                    <a:p>
                      <a:endParaRPr lang="en-IN"/>
                    </a:p>
                  </a:txBody>
                  <a:tcPr/>
                </a:tc>
              </a:tr>
              <a:tr h="370840">
                <a:tc>
                  <a:txBody>
                    <a:bodyPr/>
                    <a:lstStyle/>
                    <a:p>
                      <a:endParaRPr lang="en-IN"/>
                    </a:p>
                  </a:txBody>
                  <a:tcPr/>
                </a:tc>
                <a:tc>
                  <a:txBody>
                    <a:bodyPr/>
                    <a:lstStyle/>
                    <a:p>
                      <a:endParaRPr lang="en-IN"/>
                    </a:p>
                  </a:txBody>
                  <a:tcPr/>
                </a:tc>
              </a:tr>
              <a:tr h="370840">
                <a:tc>
                  <a:txBody>
                    <a:bodyPr/>
                    <a:lstStyle/>
                    <a:p>
                      <a:endParaRPr lang="en-IN"/>
                    </a:p>
                  </a:txBody>
                  <a:tcPr/>
                </a:tc>
                <a:tc>
                  <a:txBody>
                    <a:bodyPr/>
                    <a:lstStyle/>
                    <a:p>
                      <a:endParaRPr lang="en-IN"/>
                    </a:p>
                  </a:txBody>
                  <a:tcPr/>
                </a:tc>
              </a:tr>
              <a:tr h="370840">
                <a:tc>
                  <a:txBody>
                    <a:bodyPr/>
                    <a:lstStyle/>
                    <a:p>
                      <a:endParaRPr lang="en-IN"/>
                    </a:p>
                  </a:txBody>
                  <a:tcPr/>
                </a:tc>
                <a:tc>
                  <a:txBody>
                    <a:bodyPr/>
                    <a:lstStyle/>
                    <a:p>
                      <a:endParaRPr lang="en-IN"/>
                    </a:p>
                  </a:txBody>
                  <a:tcPr/>
                </a:tc>
              </a:tr>
              <a:tr h="370840">
                <a:tc>
                  <a:txBody>
                    <a:bodyPr/>
                    <a:lstStyle/>
                    <a:p>
                      <a:endParaRPr lang="en-IN"/>
                    </a:p>
                  </a:txBody>
                  <a:tcPr/>
                </a:tc>
                <a:tc>
                  <a:txBody>
                    <a:bodyPr/>
                    <a:lstStyle/>
                    <a:p>
                      <a:endParaRPr lang="en-IN"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001848842"/>
              </p:ext>
            </p:extLst>
          </p:nvPr>
        </p:nvGraphicFramePr>
        <p:xfrm>
          <a:off x="144016" y="116632"/>
          <a:ext cx="8820472" cy="6583680"/>
        </p:xfrm>
        <a:graphic>
          <a:graphicData uri="http://schemas.openxmlformats.org/drawingml/2006/table">
            <a:tbl>
              <a:tblPr firstRow="1" bandRow="1">
                <a:tableStyleId>{21E4AEA4-8DFA-4A89-87EB-49C32662AFE0}</a:tableStyleId>
              </a:tblPr>
              <a:tblGrid>
                <a:gridCol w="4410236"/>
                <a:gridCol w="4410236"/>
              </a:tblGrid>
              <a:tr h="118784">
                <a:tc>
                  <a:txBody>
                    <a:bodyPr/>
                    <a:lstStyle/>
                    <a:p>
                      <a:r>
                        <a:rPr lang="en-IN" dirty="0" smtClean="0"/>
                        <a:t>TOPICS</a:t>
                      </a:r>
                      <a:endParaRPr lang="en-IN" dirty="0"/>
                    </a:p>
                  </a:txBody>
                  <a:tcPr/>
                </a:tc>
                <a:tc>
                  <a:txBody>
                    <a:bodyPr/>
                    <a:lstStyle/>
                    <a:p>
                      <a:r>
                        <a:rPr lang="en-IN" dirty="0" smtClean="0"/>
                        <a:t>PAGE NO</a:t>
                      </a:r>
                      <a:endParaRPr lang="en-IN" dirty="0"/>
                    </a:p>
                  </a:txBody>
                  <a:tcPr/>
                </a:tc>
              </a:tr>
              <a:tr h="353759">
                <a:tc>
                  <a:txBody>
                    <a:bodyPr/>
                    <a:lstStyle/>
                    <a:p>
                      <a:r>
                        <a:rPr lang="en-IN" dirty="0" smtClean="0"/>
                        <a:t>1  PROBLEM STATEMENT ( PS )</a:t>
                      </a:r>
                      <a:endParaRPr lang="en-IN" dirty="0"/>
                    </a:p>
                  </a:txBody>
                  <a:tcPr/>
                </a:tc>
                <a:tc>
                  <a:txBody>
                    <a:bodyPr/>
                    <a:lstStyle/>
                    <a:p>
                      <a:r>
                        <a:rPr lang="en-IN" dirty="0" smtClean="0"/>
                        <a:t>5</a:t>
                      </a:r>
                      <a:endParaRPr lang="en-IN" dirty="0"/>
                    </a:p>
                  </a:txBody>
                  <a:tcPr/>
                </a:tc>
              </a:tr>
              <a:tr h="353759">
                <a:tc>
                  <a:txBody>
                    <a:bodyPr/>
                    <a:lstStyle/>
                    <a:p>
                      <a:r>
                        <a:rPr lang="en-IN" dirty="0" smtClean="0"/>
                        <a:t>1  SERVER</a:t>
                      </a:r>
                      <a:endParaRPr lang="en-IN" dirty="0"/>
                    </a:p>
                  </a:txBody>
                  <a:tcPr/>
                </a:tc>
                <a:tc>
                  <a:txBody>
                    <a:bodyPr/>
                    <a:lstStyle/>
                    <a:p>
                      <a:r>
                        <a:rPr lang="en-IN" dirty="0" smtClean="0"/>
                        <a:t>10</a:t>
                      </a:r>
                      <a:endParaRPr lang="en-IN" dirty="0"/>
                    </a:p>
                  </a:txBody>
                  <a:tcPr/>
                </a:tc>
              </a:tr>
              <a:tr h="353759">
                <a:tc>
                  <a:txBody>
                    <a:bodyPr/>
                    <a:lstStyle/>
                    <a:p>
                      <a:r>
                        <a:rPr lang="en-IN" dirty="0" smtClean="0"/>
                        <a:t>2  WEBMIN</a:t>
                      </a:r>
                      <a:endParaRPr lang="en-IN" dirty="0"/>
                    </a:p>
                  </a:txBody>
                  <a:tcPr/>
                </a:tc>
                <a:tc>
                  <a:txBody>
                    <a:bodyPr/>
                    <a:lstStyle/>
                    <a:p>
                      <a:r>
                        <a:rPr lang="en-IN" dirty="0" smtClean="0"/>
                        <a:t>13</a:t>
                      </a:r>
                      <a:endParaRPr lang="en-IN" dirty="0"/>
                    </a:p>
                  </a:txBody>
                  <a:tcPr/>
                </a:tc>
              </a:tr>
              <a:tr h="353759">
                <a:tc>
                  <a:txBody>
                    <a:bodyPr/>
                    <a:lstStyle/>
                    <a:p>
                      <a:r>
                        <a:rPr lang="en-IN" dirty="0" smtClean="0"/>
                        <a:t>3  DOMAINS</a:t>
                      </a:r>
                      <a:endParaRPr lang="en-IN" dirty="0"/>
                    </a:p>
                  </a:txBody>
                  <a:tcPr/>
                </a:tc>
                <a:tc>
                  <a:txBody>
                    <a:bodyPr/>
                    <a:lstStyle/>
                    <a:p>
                      <a:r>
                        <a:rPr lang="en-IN" dirty="0" smtClean="0"/>
                        <a:t>14</a:t>
                      </a:r>
                      <a:endParaRPr lang="en-IN" dirty="0"/>
                    </a:p>
                  </a:txBody>
                  <a:tcPr/>
                </a:tc>
              </a:tr>
              <a:tr h="353759">
                <a:tc>
                  <a:txBody>
                    <a:bodyPr/>
                    <a:lstStyle/>
                    <a:p>
                      <a:r>
                        <a:rPr lang="en-IN" dirty="0" smtClean="0"/>
                        <a:t>4  MAIL SERVER</a:t>
                      </a:r>
                      <a:endParaRPr lang="en-IN" dirty="0"/>
                    </a:p>
                  </a:txBody>
                  <a:tcPr/>
                </a:tc>
                <a:tc>
                  <a:txBody>
                    <a:bodyPr/>
                    <a:lstStyle/>
                    <a:p>
                      <a:r>
                        <a:rPr lang="en-IN" dirty="0" smtClean="0"/>
                        <a:t>18</a:t>
                      </a:r>
                      <a:endParaRPr lang="en-IN" dirty="0"/>
                    </a:p>
                  </a:txBody>
                  <a:tcPr/>
                </a:tc>
              </a:tr>
              <a:tr h="353759">
                <a:tc>
                  <a:txBody>
                    <a:bodyPr/>
                    <a:lstStyle/>
                    <a:p>
                      <a:r>
                        <a:rPr lang="en-IN" dirty="0" smtClean="0"/>
                        <a:t>5  HOSTING</a:t>
                      </a:r>
                      <a:endParaRPr lang="en-IN" dirty="0"/>
                    </a:p>
                  </a:txBody>
                  <a:tcPr/>
                </a:tc>
                <a:tc>
                  <a:txBody>
                    <a:bodyPr/>
                    <a:lstStyle/>
                    <a:p>
                      <a:r>
                        <a:rPr lang="en-IN" dirty="0" smtClean="0"/>
                        <a:t>19</a:t>
                      </a:r>
                      <a:endParaRPr lang="en-IN" dirty="0"/>
                    </a:p>
                  </a:txBody>
                  <a:tcPr/>
                </a:tc>
              </a:tr>
              <a:tr h="353759">
                <a:tc>
                  <a:txBody>
                    <a:bodyPr/>
                    <a:lstStyle/>
                    <a:p>
                      <a:r>
                        <a:rPr lang="en-IN" dirty="0" smtClean="0"/>
                        <a:t>6  TELNET</a:t>
                      </a:r>
                      <a:endParaRPr lang="en-IN" dirty="0"/>
                    </a:p>
                  </a:txBody>
                  <a:tcPr/>
                </a:tc>
                <a:tc>
                  <a:txBody>
                    <a:bodyPr/>
                    <a:lstStyle/>
                    <a:p>
                      <a:r>
                        <a:rPr lang="en-IN" dirty="0" smtClean="0"/>
                        <a:t>20</a:t>
                      </a:r>
                      <a:endParaRPr lang="en-IN" dirty="0"/>
                    </a:p>
                  </a:txBody>
                  <a:tcPr/>
                </a:tc>
              </a:tr>
              <a:tr h="353759">
                <a:tc>
                  <a:txBody>
                    <a:bodyPr/>
                    <a:lstStyle/>
                    <a:p>
                      <a:r>
                        <a:rPr lang="en-IN" dirty="0" smtClean="0"/>
                        <a:t>7  DHCP CONFIGURATION</a:t>
                      </a:r>
                      <a:endParaRPr lang="en-IN" dirty="0"/>
                    </a:p>
                  </a:txBody>
                  <a:tcPr/>
                </a:tc>
                <a:tc>
                  <a:txBody>
                    <a:bodyPr/>
                    <a:lstStyle/>
                    <a:p>
                      <a:r>
                        <a:rPr lang="en-IN" dirty="0" smtClean="0"/>
                        <a:t>23</a:t>
                      </a:r>
                      <a:endParaRPr lang="en-IN" dirty="0"/>
                    </a:p>
                  </a:txBody>
                  <a:tcPr/>
                </a:tc>
              </a:tr>
              <a:tr h="353759">
                <a:tc>
                  <a:txBody>
                    <a:bodyPr/>
                    <a:lstStyle/>
                    <a:p>
                      <a:r>
                        <a:rPr lang="en-IN" dirty="0" smtClean="0"/>
                        <a:t>8  SENDMAIL CONFIGURATION</a:t>
                      </a:r>
                      <a:endParaRPr lang="en-IN" dirty="0"/>
                    </a:p>
                  </a:txBody>
                  <a:tcPr/>
                </a:tc>
                <a:tc>
                  <a:txBody>
                    <a:bodyPr/>
                    <a:lstStyle/>
                    <a:p>
                      <a:r>
                        <a:rPr lang="en-IN" dirty="0" smtClean="0"/>
                        <a:t>29</a:t>
                      </a:r>
                      <a:endParaRPr lang="en-IN" dirty="0"/>
                    </a:p>
                  </a:txBody>
                  <a:tcPr/>
                </a:tc>
              </a:tr>
              <a:tr h="353759">
                <a:tc>
                  <a:txBody>
                    <a:bodyPr/>
                    <a:lstStyle/>
                    <a:p>
                      <a:r>
                        <a:rPr lang="en-IN" dirty="0" smtClean="0"/>
                        <a:t>9  CREATING USER</a:t>
                      </a:r>
                      <a:endParaRPr lang="en-IN" dirty="0"/>
                    </a:p>
                  </a:txBody>
                  <a:tcPr/>
                </a:tc>
                <a:tc>
                  <a:txBody>
                    <a:bodyPr/>
                    <a:lstStyle/>
                    <a:p>
                      <a:r>
                        <a:rPr lang="en-IN" dirty="0" smtClean="0"/>
                        <a:t>34</a:t>
                      </a:r>
                      <a:endParaRPr lang="en-IN" dirty="0"/>
                    </a:p>
                  </a:txBody>
                  <a:tcPr/>
                </a:tc>
              </a:tr>
              <a:tr h="353759">
                <a:tc>
                  <a:txBody>
                    <a:bodyPr/>
                    <a:lstStyle/>
                    <a:p>
                      <a:r>
                        <a:rPr lang="en-IN" dirty="0" smtClean="0"/>
                        <a:t>10  SAMBA SHARE</a:t>
                      </a:r>
                      <a:endParaRPr lang="en-IN" dirty="0"/>
                    </a:p>
                  </a:txBody>
                  <a:tcPr/>
                </a:tc>
                <a:tc>
                  <a:txBody>
                    <a:bodyPr/>
                    <a:lstStyle/>
                    <a:p>
                      <a:r>
                        <a:rPr lang="en-IN" dirty="0" smtClean="0"/>
                        <a:t>36</a:t>
                      </a:r>
                      <a:endParaRPr lang="en-IN" dirty="0"/>
                    </a:p>
                  </a:txBody>
                  <a:tcPr/>
                </a:tc>
              </a:tr>
              <a:tr h="353759">
                <a:tc>
                  <a:txBody>
                    <a:bodyPr/>
                    <a:lstStyle/>
                    <a:p>
                      <a:r>
                        <a:rPr lang="en-IN" dirty="0" smtClean="0"/>
                        <a:t>11  DOVECOT IMAP/POP3</a:t>
                      </a:r>
                      <a:endParaRPr lang="en-IN" dirty="0"/>
                    </a:p>
                  </a:txBody>
                  <a:tcPr/>
                </a:tc>
                <a:tc>
                  <a:txBody>
                    <a:bodyPr/>
                    <a:lstStyle/>
                    <a:p>
                      <a:r>
                        <a:rPr lang="en-IN" dirty="0" smtClean="0"/>
                        <a:t>44</a:t>
                      </a:r>
                      <a:endParaRPr lang="en-IN" dirty="0"/>
                    </a:p>
                  </a:txBody>
                  <a:tcPr/>
                </a:tc>
              </a:tr>
              <a:tr h="353759">
                <a:tc>
                  <a:txBody>
                    <a:bodyPr/>
                    <a:lstStyle/>
                    <a:p>
                      <a:r>
                        <a:rPr lang="en-IN" dirty="0" smtClean="0"/>
                        <a:t>12  NETWORK CONFIG</a:t>
                      </a:r>
                      <a:endParaRPr lang="en-IN" dirty="0"/>
                    </a:p>
                  </a:txBody>
                  <a:tcPr/>
                </a:tc>
                <a:tc>
                  <a:txBody>
                    <a:bodyPr/>
                    <a:lstStyle/>
                    <a:p>
                      <a:r>
                        <a:rPr lang="en-IN" dirty="0" smtClean="0"/>
                        <a:t>46</a:t>
                      </a:r>
                      <a:endParaRPr lang="en-IN" dirty="0"/>
                    </a:p>
                  </a:txBody>
                  <a:tcPr/>
                </a:tc>
              </a:tr>
              <a:tr h="353759">
                <a:tc>
                  <a:txBody>
                    <a:bodyPr/>
                    <a:lstStyle/>
                    <a:p>
                      <a:r>
                        <a:rPr lang="en-IN" dirty="0" smtClean="0"/>
                        <a:t>13  PARTITION &amp; QUOTAS</a:t>
                      </a:r>
                      <a:endParaRPr lang="en-IN" dirty="0"/>
                    </a:p>
                  </a:txBody>
                  <a:tcPr/>
                </a:tc>
                <a:tc>
                  <a:txBody>
                    <a:bodyPr/>
                    <a:lstStyle/>
                    <a:p>
                      <a:r>
                        <a:rPr lang="en-IN" dirty="0" smtClean="0"/>
                        <a:t>49</a:t>
                      </a:r>
                      <a:endParaRPr lang="en-IN" dirty="0"/>
                    </a:p>
                  </a:txBody>
                  <a:tcPr/>
                </a:tc>
              </a:tr>
              <a:tr h="353759">
                <a:tc>
                  <a:txBody>
                    <a:bodyPr/>
                    <a:lstStyle/>
                    <a:p>
                      <a:r>
                        <a:rPr lang="en-IN" dirty="0" smtClean="0"/>
                        <a:t>14  FIREWALL</a:t>
                      </a:r>
                      <a:endParaRPr lang="en-IN" dirty="0"/>
                    </a:p>
                  </a:txBody>
                  <a:tcPr/>
                </a:tc>
                <a:tc>
                  <a:txBody>
                    <a:bodyPr/>
                    <a:lstStyle/>
                    <a:p>
                      <a:r>
                        <a:rPr lang="en-IN" dirty="0" smtClean="0"/>
                        <a:t>55</a:t>
                      </a:r>
                      <a:endParaRPr lang="en-IN" dirty="0"/>
                    </a:p>
                  </a:txBody>
                  <a:tcPr/>
                </a:tc>
              </a:tr>
              <a:tr h="353759">
                <a:tc>
                  <a:txBody>
                    <a:bodyPr/>
                    <a:lstStyle/>
                    <a:p>
                      <a:r>
                        <a:rPr lang="en-IN" dirty="0" smtClean="0"/>
                        <a:t>15  LINUX SHARE ON WINDWS</a:t>
                      </a:r>
                      <a:endParaRPr lang="en-IN" dirty="0"/>
                    </a:p>
                  </a:txBody>
                  <a:tcPr/>
                </a:tc>
                <a:tc>
                  <a:txBody>
                    <a:bodyPr/>
                    <a:lstStyle/>
                    <a:p>
                      <a:r>
                        <a:rPr lang="en-IN" dirty="0" smtClean="0"/>
                        <a:t>57</a:t>
                      </a:r>
                      <a:endParaRPr lang="en-IN" dirty="0"/>
                    </a:p>
                  </a:txBody>
                  <a:tcPr/>
                </a:tc>
              </a:tr>
              <a:tr h="353759">
                <a:tc>
                  <a:txBody>
                    <a:bodyPr/>
                    <a:lstStyle/>
                    <a:p>
                      <a:r>
                        <a:rPr lang="en-IN" dirty="0" smtClean="0"/>
                        <a:t>16 CHANGING LOGO</a:t>
                      </a:r>
                      <a:endParaRPr lang="en-IN" dirty="0"/>
                    </a:p>
                  </a:txBody>
                  <a:tcPr/>
                </a:tc>
                <a:tc>
                  <a:txBody>
                    <a:bodyPr/>
                    <a:lstStyle/>
                    <a:p>
                      <a:r>
                        <a:rPr lang="en-IN" dirty="0" smtClean="0"/>
                        <a:t>65</a:t>
                      </a:r>
                      <a:endParaRPr lang="en-IN" dirty="0"/>
                    </a:p>
                  </a:txBody>
                  <a:tcPr/>
                </a:tc>
              </a:tr>
            </a:tbl>
          </a:graphicData>
        </a:graphic>
      </p:graphicFrame>
    </p:spTree>
    <p:extLst>
      <p:ext uri="{BB962C8B-B14F-4D97-AF65-F5344CB8AC3E}">
        <p14:creationId xmlns:p14="http://schemas.microsoft.com/office/powerpoint/2010/main" val="35727264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14" t="14895" r="-1014" b="30602"/>
          <a:stretch/>
        </p:blipFill>
        <p:spPr>
          <a:xfrm>
            <a:off x="35496" y="2420888"/>
            <a:ext cx="9144000" cy="2801981"/>
          </a:xfrm>
          <a:prstGeom prst="rect">
            <a:avLst/>
          </a:prstGeom>
        </p:spPr>
      </p:pic>
      <p:sp>
        <p:nvSpPr>
          <p:cNvPr id="3" name="TextBox 2"/>
          <p:cNvSpPr txBox="1"/>
          <p:nvPr/>
        </p:nvSpPr>
        <p:spPr>
          <a:xfrm>
            <a:off x="8076" y="332656"/>
            <a:ext cx="8964488" cy="1569660"/>
          </a:xfrm>
          <a:prstGeom prst="rect">
            <a:avLst/>
          </a:prstGeom>
          <a:noFill/>
        </p:spPr>
        <p:txBody>
          <a:bodyPr wrap="square" rtlCol="0">
            <a:spAutoFit/>
          </a:bodyPr>
          <a:lstStyle/>
          <a:p>
            <a:r>
              <a:rPr lang="en-IN" sz="2400" dirty="0" smtClean="0">
                <a:solidFill>
                  <a:schemeClr val="tx2">
                    <a:lumMod val="75000"/>
                  </a:schemeClr>
                </a:solidFill>
              </a:rPr>
              <a:t>Here we have to entered the password. You can enter any password because it will only create a samba user and will not affect during login.</a:t>
            </a:r>
          </a:p>
          <a:p>
            <a:r>
              <a:rPr lang="en-IN" sz="2400" dirty="0" smtClean="0">
                <a:solidFill>
                  <a:schemeClr val="tx2">
                    <a:lumMod val="75000"/>
                  </a:schemeClr>
                </a:solidFill>
              </a:rPr>
              <a:t>After typing the password just click on the convert user.</a:t>
            </a:r>
            <a:endParaRPr lang="en-IN" sz="2400" dirty="0">
              <a:solidFill>
                <a:schemeClr val="tx2">
                  <a:lumMod val="75000"/>
                </a:schemeClr>
              </a:solidFill>
            </a:endParaRPr>
          </a:p>
        </p:txBody>
      </p:sp>
    </p:spTree>
    <p:extLst>
      <p:ext uri="{BB962C8B-B14F-4D97-AF65-F5344CB8AC3E}">
        <p14:creationId xmlns:p14="http://schemas.microsoft.com/office/powerpoint/2010/main" val="31025388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3660" b="54891"/>
          <a:stretch/>
        </p:blipFill>
        <p:spPr>
          <a:xfrm>
            <a:off x="-31750" y="1124744"/>
            <a:ext cx="9144000" cy="1616765"/>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3444" b="43278"/>
          <a:stretch/>
        </p:blipFill>
        <p:spPr>
          <a:xfrm>
            <a:off x="7787" y="4077072"/>
            <a:ext cx="9144000" cy="2224924"/>
          </a:xfrm>
          <a:prstGeom prst="rect">
            <a:avLst/>
          </a:prstGeom>
        </p:spPr>
      </p:pic>
      <p:sp>
        <p:nvSpPr>
          <p:cNvPr id="4" name="TextBox 3"/>
          <p:cNvSpPr txBox="1"/>
          <p:nvPr/>
        </p:nvSpPr>
        <p:spPr>
          <a:xfrm>
            <a:off x="45519" y="324118"/>
            <a:ext cx="9073008" cy="646331"/>
          </a:xfrm>
          <a:prstGeom prst="rect">
            <a:avLst/>
          </a:prstGeom>
          <a:noFill/>
        </p:spPr>
        <p:txBody>
          <a:bodyPr wrap="square" rtlCol="0">
            <a:spAutoFit/>
          </a:bodyPr>
          <a:lstStyle/>
          <a:p>
            <a:r>
              <a:rPr lang="en-IN" dirty="0" smtClean="0"/>
              <a:t>After you are done with converting  user. Now click on the edit samba user. Here you will find all the user </a:t>
            </a:r>
            <a:r>
              <a:rPr lang="en-IN" dirty="0"/>
              <a:t>w</a:t>
            </a:r>
            <a:r>
              <a:rPr lang="en-IN" dirty="0" smtClean="0"/>
              <a:t>hich you have created in the </a:t>
            </a:r>
            <a:r>
              <a:rPr lang="en-IN" dirty="0" err="1" smtClean="0"/>
              <a:t>linux</a:t>
            </a:r>
            <a:r>
              <a:rPr lang="en-IN" dirty="0" smtClean="0"/>
              <a:t> server.</a:t>
            </a:r>
            <a:endParaRPr lang="en-IN" dirty="0"/>
          </a:p>
        </p:txBody>
      </p:sp>
      <p:sp>
        <p:nvSpPr>
          <p:cNvPr id="5" name="TextBox 4"/>
          <p:cNvSpPr txBox="1"/>
          <p:nvPr/>
        </p:nvSpPr>
        <p:spPr>
          <a:xfrm>
            <a:off x="70743" y="2888024"/>
            <a:ext cx="8939015" cy="1200329"/>
          </a:xfrm>
          <a:prstGeom prst="rect">
            <a:avLst/>
          </a:prstGeom>
          <a:noFill/>
        </p:spPr>
        <p:txBody>
          <a:bodyPr wrap="square" rtlCol="0">
            <a:spAutoFit/>
          </a:bodyPr>
          <a:lstStyle/>
          <a:p>
            <a:r>
              <a:rPr lang="en-IN" dirty="0" smtClean="0"/>
              <a:t>Now you are required to set password for each user. After clicking on the each user you will be directed to this page which will ask the password for the user,  enter the password you have given while creating the user.</a:t>
            </a:r>
          </a:p>
          <a:p>
            <a:r>
              <a:rPr lang="en-IN" dirty="0" smtClean="0"/>
              <a:t>After filling the entry you only have to press the save button.</a:t>
            </a:r>
            <a:endParaRPr lang="en-IN" dirty="0"/>
          </a:p>
        </p:txBody>
      </p:sp>
    </p:spTree>
    <p:extLst>
      <p:ext uri="{BB962C8B-B14F-4D97-AF65-F5344CB8AC3E}">
        <p14:creationId xmlns:p14="http://schemas.microsoft.com/office/powerpoint/2010/main" val="18163069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9185" b="45553"/>
          <a:stretch/>
        </p:blipFill>
        <p:spPr>
          <a:xfrm>
            <a:off x="0" y="1196752"/>
            <a:ext cx="9144000" cy="1298713"/>
          </a:xfrm>
          <a:prstGeom prst="rect">
            <a:avLst/>
          </a:prstGeom>
        </p:spPr>
      </p:pic>
      <p:sp>
        <p:nvSpPr>
          <p:cNvPr id="3" name="TextBox 2"/>
          <p:cNvSpPr txBox="1"/>
          <p:nvPr/>
        </p:nvSpPr>
        <p:spPr>
          <a:xfrm>
            <a:off x="0" y="260648"/>
            <a:ext cx="9036496" cy="923330"/>
          </a:xfrm>
          <a:prstGeom prst="rect">
            <a:avLst/>
          </a:prstGeom>
          <a:noFill/>
        </p:spPr>
        <p:txBody>
          <a:bodyPr wrap="square" rtlCol="0">
            <a:spAutoFit/>
          </a:bodyPr>
          <a:lstStyle/>
          <a:p>
            <a:r>
              <a:rPr lang="en-IN" dirty="0" smtClean="0"/>
              <a:t>While you are done with your samba user. Now you have to change the folder permission the file/folder which you have shared.</a:t>
            </a:r>
          </a:p>
          <a:p>
            <a:r>
              <a:rPr lang="en-IN" dirty="0" smtClean="0"/>
              <a:t>Just click one the shared file/folder.</a:t>
            </a:r>
            <a:endParaRPr lang="en-IN"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93" t="12610" r="1493" b="22350"/>
          <a:stretch/>
        </p:blipFill>
        <p:spPr>
          <a:xfrm>
            <a:off x="-123885" y="3521085"/>
            <a:ext cx="9144000" cy="3343703"/>
          </a:xfrm>
          <a:prstGeom prst="rect">
            <a:avLst/>
          </a:prstGeom>
        </p:spPr>
      </p:pic>
      <p:sp>
        <p:nvSpPr>
          <p:cNvPr id="5" name="TextBox 4"/>
          <p:cNvSpPr txBox="1"/>
          <p:nvPr/>
        </p:nvSpPr>
        <p:spPr>
          <a:xfrm>
            <a:off x="0" y="2782669"/>
            <a:ext cx="9036496" cy="646331"/>
          </a:xfrm>
          <a:prstGeom prst="rect">
            <a:avLst/>
          </a:prstGeom>
          <a:noFill/>
        </p:spPr>
        <p:txBody>
          <a:bodyPr wrap="square" rtlCol="0">
            <a:spAutoFit/>
          </a:bodyPr>
          <a:lstStyle/>
          <a:p>
            <a:r>
              <a:rPr lang="en-IN" dirty="0" smtClean="0"/>
              <a:t>After clicking on the shared file this page will be displayed. Go to the option ‘ Security and access control’.</a:t>
            </a:r>
            <a:endParaRPr lang="en-IN" dirty="0"/>
          </a:p>
        </p:txBody>
      </p:sp>
    </p:spTree>
    <p:extLst>
      <p:ext uri="{BB962C8B-B14F-4D97-AF65-F5344CB8AC3E}">
        <p14:creationId xmlns:p14="http://schemas.microsoft.com/office/powerpoint/2010/main" val="16670793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4750" b="15394"/>
          <a:stretch/>
        </p:blipFill>
        <p:spPr>
          <a:xfrm>
            <a:off x="0" y="1616765"/>
            <a:ext cx="9144000" cy="3591339"/>
          </a:xfrm>
          <a:prstGeom prst="rect">
            <a:avLst/>
          </a:prstGeom>
        </p:spPr>
      </p:pic>
      <p:sp>
        <p:nvSpPr>
          <p:cNvPr id="3" name="TextBox 2"/>
          <p:cNvSpPr txBox="1"/>
          <p:nvPr/>
        </p:nvSpPr>
        <p:spPr>
          <a:xfrm>
            <a:off x="1" y="404664"/>
            <a:ext cx="9144000" cy="923330"/>
          </a:xfrm>
          <a:prstGeom prst="rect">
            <a:avLst/>
          </a:prstGeom>
          <a:noFill/>
        </p:spPr>
        <p:txBody>
          <a:bodyPr wrap="square" rtlCol="0">
            <a:spAutoFit/>
          </a:bodyPr>
          <a:lstStyle/>
          <a:p>
            <a:r>
              <a:rPr lang="en-IN" dirty="0" smtClean="0">
                <a:solidFill>
                  <a:schemeClr val="tx2">
                    <a:lumMod val="75000"/>
                  </a:schemeClr>
                </a:solidFill>
              </a:rPr>
              <a:t>Change the permission of writeable to yes.</a:t>
            </a:r>
          </a:p>
          <a:p>
            <a:r>
              <a:rPr lang="en-IN" dirty="0" smtClean="0">
                <a:solidFill>
                  <a:schemeClr val="tx2">
                    <a:lumMod val="75000"/>
                  </a:schemeClr>
                </a:solidFill>
              </a:rPr>
              <a:t>As this permission allows you to enter the particular file and folder, otherwise you are not allowed to access any of those file which you have shared.</a:t>
            </a:r>
            <a:endParaRPr lang="en-IN" dirty="0">
              <a:solidFill>
                <a:schemeClr val="tx2">
                  <a:lumMod val="75000"/>
                </a:schemeClr>
              </a:solidFill>
            </a:endParaRPr>
          </a:p>
        </p:txBody>
      </p:sp>
      <p:sp>
        <p:nvSpPr>
          <p:cNvPr id="4" name="TextBox 3"/>
          <p:cNvSpPr txBox="1"/>
          <p:nvPr/>
        </p:nvSpPr>
        <p:spPr>
          <a:xfrm>
            <a:off x="35496" y="5373216"/>
            <a:ext cx="3988528" cy="369332"/>
          </a:xfrm>
          <a:prstGeom prst="rect">
            <a:avLst/>
          </a:prstGeom>
          <a:noFill/>
        </p:spPr>
        <p:txBody>
          <a:bodyPr wrap="none" rtlCol="0">
            <a:spAutoFit/>
          </a:bodyPr>
          <a:lstStyle/>
          <a:p>
            <a:r>
              <a:rPr lang="en-IN" dirty="0" smtClean="0"/>
              <a:t>Click on save, and start the samba share.</a:t>
            </a:r>
            <a:endParaRPr lang="en-IN"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81771" b="12182"/>
          <a:stretch/>
        </p:blipFill>
        <p:spPr>
          <a:xfrm>
            <a:off x="-12914" y="5905128"/>
            <a:ext cx="9144000" cy="310887"/>
          </a:xfrm>
          <a:prstGeom prst="rect">
            <a:avLst/>
          </a:prstGeom>
        </p:spPr>
      </p:pic>
    </p:spTree>
    <p:extLst>
      <p:ext uri="{BB962C8B-B14F-4D97-AF65-F5344CB8AC3E}">
        <p14:creationId xmlns:p14="http://schemas.microsoft.com/office/powerpoint/2010/main" val="21393058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3" y="188640"/>
            <a:ext cx="6259599" cy="523220"/>
          </a:xfrm>
          <a:prstGeom prst="rect">
            <a:avLst/>
          </a:prstGeom>
          <a:noFill/>
        </p:spPr>
        <p:txBody>
          <a:bodyPr wrap="none" rtlCol="0">
            <a:spAutoFit/>
          </a:bodyPr>
          <a:lstStyle/>
          <a:p>
            <a:r>
              <a:rPr lang="en-IN" sz="2800" dirty="0" smtClean="0">
                <a:solidFill>
                  <a:srgbClr val="FF0000"/>
                </a:solidFill>
                <a:latin typeface="Arial Black" pitchFamily="34" charset="0"/>
              </a:rPr>
              <a:t>DOVECOT IMAP/POP3 SERVER:</a:t>
            </a:r>
            <a:endParaRPr lang="en-IN" sz="2800" dirty="0">
              <a:solidFill>
                <a:srgbClr val="FF0000"/>
              </a:solidFill>
              <a:latin typeface="Arial Black"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6038" b="37305"/>
          <a:stretch/>
        </p:blipFill>
        <p:spPr>
          <a:xfrm>
            <a:off x="0" y="1196752"/>
            <a:ext cx="9144000" cy="2398645"/>
          </a:xfrm>
          <a:prstGeom prst="rect">
            <a:avLst/>
          </a:prstGeom>
        </p:spPr>
      </p:pic>
      <p:sp>
        <p:nvSpPr>
          <p:cNvPr id="4" name="TextBox 3"/>
          <p:cNvSpPr txBox="1"/>
          <p:nvPr/>
        </p:nvSpPr>
        <p:spPr>
          <a:xfrm>
            <a:off x="107503" y="711860"/>
            <a:ext cx="3880678" cy="646331"/>
          </a:xfrm>
          <a:prstGeom prst="rect">
            <a:avLst/>
          </a:prstGeom>
          <a:noFill/>
        </p:spPr>
        <p:txBody>
          <a:bodyPr wrap="none" rtlCol="0">
            <a:spAutoFit/>
          </a:bodyPr>
          <a:lstStyle/>
          <a:p>
            <a:r>
              <a:rPr lang="en-IN" dirty="0" smtClean="0"/>
              <a:t>Click on the Dovecot IMAP POP3 Server</a:t>
            </a:r>
          </a:p>
          <a:p>
            <a:endParaRPr lang="en-IN"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4234" b="46591"/>
          <a:stretch/>
        </p:blipFill>
        <p:spPr>
          <a:xfrm>
            <a:off x="0" y="4653136"/>
            <a:ext cx="9144000" cy="2014014"/>
          </a:xfrm>
          <a:prstGeom prst="rect">
            <a:avLst/>
          </a:prstGeom>
        </p:spPr>
      </p:pic>
      <p:sp>
        <p:nvSpPr>
          <p:cNvPr id="6" name="TextBox 5"/>
          <p:cNvSpPr txBox="1"/>
          <p:nvPr/>
        </p:nvSpPr>
        <p:spPr>
          <a:xfrm>
            <a:off x="107503" y="3933056"/>
            <a:ext cx="3762568" cy="369332"/>
          </a:xfrm>
          <a:prstGeom prst="rect">
            <a:avLst/>
          </a:prstGeom>
          <a:noFill/>
        </p:spPr>
        <p:txBody>
          <a:bodyPr wrap="none" rtlCol="0">
            <a:spAutoFit/>
          </a:bodyPr>
          <a:lstStyle/>
          <a:p>
            <a:r>
              <a:rPr lang="en-IN" dirty="0" smtClean="0"/>
              <a:t>Click on the Networking and protocols</a:t>
            </a:r>
            <a:endParaRPr lang="en-IN" dirty="0"/>
          </a:p>
        </p:txBody>
      </p:sp>
    </p:spTree>
    <p:extLst>
      <p:ext uri="{BB962C8B-B14F-4D97-AF65-F5344CB8AC3E}">
        <p14:creationId xmlns:p14="http://schemas.microsoft.com/office/powerpoint/2010/main" val="7241756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2686" b="37563"/>
          <a:stretch/>
        </p:blipFill>
        <p:spPr>
          <a:xfrm>
            <a:off x="-12441" y="767167"/>
            <a:ext cx="9144000" cy="2557670"/>
          </a:xfrm>
          <a:prstGeom prst="rect">
            <a:avLst/>
          </a:prstGeom>
        </p:spPr>
      </p:pic>
      <p:sp>
        <p:nvSpPr>
          <p:cNvPr id="3" name="TextBox 2"/>
          <p:cNvSpPr txBox="1"/>
          <p:nvPr/>
        </p:nvSpPr>
        <p:spPr>
          <a:xfrm>
            <a:off x="3854" y="404664"/>
            <a:ext cx="5412251" cy="369332"/>
          </a:xfrm>
          <a:prstGeom prst="rect">
            <a:avLst/>
          </a:prstGeom>
          <a:noFill/>
        </p:spPr>
        <p:txBody>
          <a:bodyPr wrap="none" rtlCol="0">
            <a:spAutoFit/>
          </a:bodyPr>
          <a:lstStyle/>
          <a:p>
            <a:r>
              <a:rPr lang="en-IN" dirty="0" smtClean="0"/>
              <a:t>Click on all the four sever mail protocols and save them.</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39753" b="52026"/>
          <a:stretch/>
        </p:blipFill>
        <p:spPr>
          <a:xfrm>
            <a:off x="0" y="4276785"/>
            <a:ext cx="9144000" cy="422611"/>
          </a:xfrm>
          <a:prstGeom prst="rect">
            <a:avLst/>
          </a:prstGeom>
        </p:spPr>
      </p:pic>
      <p:sp>
        <p:nvSpPr>
          <p:cNvPr id="5" name="TextBox 4"/>
          <p:cNvSpPr txBox="1"/>
          <p:nvPr/>
        </p:nvSpPr>
        <p:spPr>
          <a:xfrm>
            <a:off x="35496" y="3717032"/>
            <a:ext cx="3669210" cy="369332"/>
          </a:xfrm>
          <a:prstGeom prst="rect">
            <a:avLst/>
          </a:prstGeom>
          <a:noFill/>
        </p:spPr>
        <p:txBody>
          <a:bodyPr wrap="none" rtlCol="0">
            <a:spAutoFit/>
          </a:bodyPr>
          <a:lstStyle/>
          <a:p>
            <a:r>
              <a:rPr lang="en-IN" dirty="0" smtClean="0"/>
              <a:t>Now click on the start dovecot server</a:t>
            </a:r>
            <a:endParaRPr lang="en-IN"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38980" b="48647"/>
          <a:stretch/>
        </p:blipFill>
        <p:spPr>
          <a:xfrm>
            <a:off x="0" y="5949280"/>
            <a:ext cx="9144000" cy="636105"/>
          </a:xfrm>
          <a:prstGeom prst="rect">
            <a:avLst/>
          </a:prstGeom>
        </p:spPr>
      </p:pic>
      <p:sp>
        <p:nvSpPr>
          <p:cNvPr id="7" name="TextBox 6"/>
          <p:cNvSpPr txBox="1"/>
          <p:nvPr/>
        </p:nvSpPr>
        <p:spPr>
          <a:xfrm>
            <a:off x="35496" y="5301208"/>
            <a:ext cx="4355167" cy="369332"/>
          </a:xfrm>
          <a:prstGeom prst="rect">
            <a:avLst/>
          </a:prstGeom>
          <a:noFill/>
        </p:spPr>
        <p:txBody>
          <a:bodyPr wrap="none" rtlCol="0">
            <a:spAutoFit/>
          </a:bodyPr>
          <a:lstStyle/>
          <a:p>
            <a:r>
              <a:rPr lang="en-IN" dirty="0" smtClean="0"/>
              <a:t>Now click on the apply configuration button.</a:t>
            </a:r>
            <a:endParaRPr lang="en-IN" dirty="0"/>
          </a:p>
        </p:txBody>
      </p:sp>
    </p:spTree>
    <p:extLst>
      <p:ext uri="{BB962C8B-B14F-4D97-AF65-F5344CB8AC3E}">
        <p14:creationId xmlns:p14="http://schemas.microsoft.com/office/powerpoint/2010/main" val="23495431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2429" b="14104"/>
          <a:stretch/>
        </p:blipFill>
        <p:spPr>
          <a:xfrm>
            <a:off x="0" y="1497496"/>
            <a:ext cx="9144000" cy="3776870"/>
          </a:xfrm>
          <a:prstGeom prst="rect">
            <a:avLst/>
          </a:prstGeom>
        </p:spPr>
      </p:pic>
      <p:sp>
        <p:nvSpPr>
          <p:cNvPr id="3" name="TextBox 2"/>
          <p:cNvSpPr txBox="1"/>
          <p:nvPr/>
        </p:nvSpPr>
        <p:spPr>
          <a:xfrm>
            <a:off x="107504" y="338873"/>
            <a:ext cx="4620945" cy="461665"/>
          </a:xfrm>
          <a:prstGeom prst="rect">
            <a:avLst/>
          </a:prstGeom>
          <a:noFill/>
        </p:spPr>
        <p:txBody>
          <a:bodyPr wrap="none" rtlCol="0">
            <a:spAutoFit/>
          </a:bodyPr>
          <a:lstStyle/>
          <a:p>
            <a:r>
              <a:rPr lang="en-IN" sz="2400" dirty="0" smtClean="0">
                <a:solidFill>
                  <a:srgbClr val="FF0000"/>
                </a:solidFill>
                <a:latin typeface="Arial Rounded MT Bold" pitchFamily="34" charset="0"/>
              </a:rPr>
              <a:t>NETWORK CONFIGURATION:</a:t>
            </a:r>
            <a:endParaRPr lang="en-IN" sz="2400" dirty="0">
              <a:solidFill>
                <a:srgbClr val="FF0000"/>
              </a:solidFill>
              <a:latin typeface="Arial Rounded MT Bold" pitchFamily="34" charset="0"/>
            </a:endParaRPr>
          </a:p>
        </p:txBody>
      </p:sp>
      <p:sp>
        <p:nvSpPr>
          <p:cNvPr id="4" name="TextBox 3"/>
          <p:cNvSpPr txBox="1"/>
          <p:nvPr/>
        </p:nvSpPr>
        <p:spPr>
          <a:xfrm>
            <a:off x="215008" y="800538"/>
            <a:ext cx="8928992" cy="646331"/>
          </a:xfrm>
          <a:prstGeom prst="rect">
            <a:avLst/>
          </a:prstGeom>
          <a:noFill/>
        </p:spPr>
        <p:txBody>
          <a:bodyPr wrap="square" rtlCol="0">
            <a:spAutoFit/>
          </a:bodyPr>
          <a:lstStyle/>
          <a:p>
            <a:r>
              <a:rPr lang="en-IN" dirty="0" smtClean="0"/>
              <a:t>Click on the networking option in your </a:t>
            </a:r>
            <a:r>
              <a:rPr lang="en-IN" dirty="0" err="1" smtClean="0"/>
              <a:t>webmin</a:t>
            </a:r>
            <a:r>
              <a:rPr lang="en-IN" dirty="0" smtClean="0"/>
              <a:t> server and then go to the network configuration.</a:t>
            </a:r>
            <a:endParaRPr lang="en-IN" dirty="0"/>
          </a:p>
        </p:txBody>
      </p:sp>
    </p:spTree>
    <p:extLst>
      <p:ext uri="{BB962C8B-B14F-4D97-AF65-F5344CB8AC3E}">
        <p14:creationId xmlns:p14="http://schemas.microsoft.com/office/powerpoint/2010/main" val="26360972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3976" b="49936"/>
          <a:stretch/>
        </p:blipFill>
        <p:spPr>
          <a:xfrm>
            <a:off x="0" y="1052736"/>
            <a:ext cx="9144000" cy="1855304"/>
          </a:xfrm>
          <a:prstGeom prst="rect">
            <a:avLst/>
          </a:prstGeom>
        </p:spPr>
      </p:pic>
      <p:sp>
        <p:nvSpPr>
          <p:cNvPr id="3" name="TextBox 2"/>
          <p:cNvSpPr txBox="1"/>
          <p:nvPr/>
        </p:nvSpPr>
        <p:spPr>
          <a:xfrm>
            <a:off x="35496" y="467380"/>
            <a:ext cx="2724657" cy="369332"/>
          </a:xfrm>
          <a:prstGeom prst="rect">
            <a:avLst/>
          </a:prstGeom>
          <a:noFill/>
        </p:spPr>
        <p:txBody>
          <a:bodyPr wrap="none" rtlCol="0">
            <a:spAutoFit/>
          </a:bodyPr>
          <a:lstStyle/>
          <a:p>
            <a:r>
              <a:rPr lang="en-IN" dirty="0" smtClean="0"/>
              <a:t>Click on the host addresses</a:t>
            </a:r>
            <a:endParaRPr lang="en-IN"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2429" b="53802"/>
          <a:stretch/>
        </p:blipFill>
        <p:spPr>
          <a:xfrm>
            <a:off x="0" y="3861048"/>
            <a:ext cx="9144000" cy="1736035"/>
          </a:xfrm>
          <a:prstGeom prst="rect">
            <a:avLst/>
          </a:prstGeom>
        </p:spPr>
      </p:pic>
      <p:sp>
        <p:nvSpPr>
          <p:cNvPr id="5" name="TextBox 4"/>
          <p:cNvSpPr txBox="1"/>
          <p:nvPr/>
        </p:nvSpPr>
        <p:spPr>
          <a:xfrm>
            <a:off x="35496" y="3429000"/>
            <a:ext cx="3320653" cy="369332"/>
          </a:xfrm>
          <a:prstGeom prst="rect">
            <a:avLst/>
          </a:prstGeom>
          <a:noFill/>
        </p:spPr>
        <p:txBody>
          <a:bodyPr wrap="none" rtlCol="0">
            <a:spAutoFit/>
          </a:bodyPr>
          <a:lstStyle/>
          <a:p>
            <a:r>
              <a:rPr lang="en-IN" dirty="0" smtClean="0"/>
              <a:t>Click on the given live IP address.</a:t>
            </a:r>
            <a:endParaRPr lang="en-IN" dirty="0"/>
          </a:p>
        </p:txBody>
      </p:sp>
    </p:spTree>
    <p:extLst>
      <p:ext uri="{BB962C8B-B14F-4D97-AF65-F5344CB8AC3E}">
        <p14:creationId xmlns:p14="http://schemas.microsoft.com/office/powerpoint/2010/main" val="5362044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2945" b="46327"/>
          <a:stretch/>
        </p:blipFill>
        <p:spPr>
          <a:xfrm>
            <a:off x="-8452" y="1412776"/>
            <a:ext cx="9144000" cy="2093844"/>
          </a:xfrm>
          <a:prstGeom prst="rect">
            <a:avLst/>
          </a:prstGeom>
        </p:spPr>
      </p:pic>
      <p:sp>
        <p:nvSpPr>
          <p:cNvPr id="3" name="TextBox 2"/>
          <p:cNvSpPr txBox="1"/>
          <p:nvPr/>
        </p:nvSpPr>
        <p:spPr>
          <a:xfrm>
            <a:off x="3719" y="470128"/>
            <a:ext cx="9131830" cy="830997"/>
          </a:xfrm>
          <a:prstGeom prst="rect">
            <a:avLst/>
          </a:prstGeom>
          <a:noFill/>
        </p:spPr>
        <p:txBody>
          <a:bodyPr wrap="square" rtlCol="0">
            <a:spAutoFit/>
          </a:bodyPr>
          <a:lstStyle/>
          <a:p>
            <a:r>
              <a:rPr lang="en-IN" sz="2400" dirty="0" smtClean="0">
                <a:solidFill>
                  <a:schemeClr val="tx2">
                    <a:lumMod val="75000"/>
                  </a:schemeClr>
                </a:solidFill>
              </a:rPr>
              <a:t>Type the name of the main domain and the mail subdomain and the click on the save button.</a:t>
            </a:r>
            <a:endParaRPr lang="en-IN" sz="2400" dirty="0">
              <a:solidFill>
                <a:schemeClr val="tx2">
                  <a:lumMod val="75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36918" b="50451"/>
          <a:stretch/>
        </p:blipFill>
        <p:spPr>
          <a:xfrm>
            <a:off x="3719" y="4617037"/>
            <a:ext cx="9144000" cy="649358"/>
          </a:xfrm>
          <a:prstGeom prst="rect">
            <a:avLst/>
          </a:prstGeom>
        </p:spPr>
      </p:pic>
      <p:sp>
        <p:nvSpPr>
          <p:cNvPr id="5" name="TextBox 4"/>
          <p:cNvSpPr txBox="1"/>
          <p:nvPr/>
        </p:nvSpPr>
        <p:spPr>
          <a:xfrm>
            <a:off x="107504" y="4005064"/>
            <a:ext cx="7386317" cy="400110"/>
          </a:xfrm>
          <a:prstGeom prst="rect">
            <a:avLst/>
          </a:prstGeom>
          <a:noFill/>
        </p:spPr>
        <p:txBody>
          <a:bodyPr wrap="none" rtlCol="0">
            <a:spAutoFit/>
          </a:bodyPr>
          <a:lstStyle/>
          <a:p>
            <a:r>
              <a:rPr lang="en-IN" sz="2000" dirty="0" smtClean="0">
                <a:solidFill>
                  <a:schemeClr val="tx2">
                    <a:lumMod val="75000"/>
                  </a:schemeClr>
                </a:solidFill>
              </a:rPr>
              <a:t>Click on the apply configuration and your settings have been updated.</a:t>
            </a:r>
            <a:endParaRPr lang="en-IN" sz="2000" dirty="0">
              <a:solidFill>
                <a:schemeClr val="tx2">
                  <a:lumMod val="75000"/>
                </a:schemeClr>
              </a:solidFill>
            </a:endParaRPr>
          </a:p>
        </p:txBody>
      </p:sp>
    </p:spTree>
    <p:extLst>
      <p:ext uri="{BB962C8B-B14F-4D97-AF65-F5344CB8AC3E}">
        <p14:creationId xmlns:p14="http://schemas.microsoft.com/office/powerpoint/2010/main" val="28157152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260648"/>
            <a:ext cx="3432606" cy="461665"/>
          </a:xfrm>
          <a:prstGeom prst="rect">
            <a:avLst/>
          </a:prstGeom>
          <a:noFill/>
        </p:spPr>
        <p:txBody>
          <a:bodyPr wrap="none" rtlCol="0">
            <a:spAutoFit/>
          </a:bodyPr>
          <a:lstStyle/>
          <a:p>
            <a:r>
              <a:rPr lang="en-IN" sz="2400" dirty="0" smtClean="0">
                <a:solidFill>
                  <a:srgbClr val="FF0000"/>
                </a:solidFill>
                <a:latin typeface="Arial Rounded MT Bold" pitchFamily="34" charset="0"/>
              </a:rPr>
              <a:t>PARTITION &amp; QUOTA:</a:t>
            </a:r>
            <a:endParaRPr lang="en-IN" sz="2400" dirty="0">
              <a:solidFill>
                <a:srgbClr val="FF0000"/>
              </a:solidFill>
              <a:latin typeface="Arial Rounded MT Bold" pitchFamily="34" charset="0"/>
            </a:endParaRPr>
          </a:p>
        </p:txBody>
      </p:sp>
      <p:sp>
        <p:nvSpPr>
          <p:cNvPr id="3" name="TextBox 2"/>
          <p:cNvSpPr txBox="1"/>
          <p:nvPr/>
        </p:nvSpPr>
        <p:spPr>
          <a:xfrm>
            <a:off x="179512" y="764704"/>
            <a:ext cx="8742201" cy="1200329"/>
          </a:xfrm>
          <a:prstGeom prst="rect">
            <a:avLst/>
          </a:prstGeom>
          <a:noFill/>
        </p:spPr>
        <p:txBody>
          <a:bodyPr wrap="none" rtlCol="0">
            <a:spAutoFit/>
          </a:bodyPr>
          <a:lstStyle/>
          <a:p>
            <a:r>
              <a:rPr lang="en-IN" dirty="0" smtClean="0">
                <a:solidFill>
                  <a:schemeClr val="tx2">
                    <a:lumMod val="75000"/>
                  </a:schemeClr>
                </a:solidFill>
              </a:rPr>
              <a:t>There are three types of partition in the hard disk namely 1) </a:t>
            </a:r>
            <a:r>
              <a:rPr lang="en-IN" b="1" dirty="0" smtClean="0">
                <a:solidFill>
                  <a:schemeClr val="tx2">
                    <a:lumMod val="75000"/>
                  </a:schemeClr>
                </a:solidFill>
              </a:rPr>
              <a:t>Primary</a:t>
            </a:r>
            <a:r>
              <a:rPr lang="en-IN" dirty="0" smtClean="0">
                <a:solidFill>
                  <a:schemeClr val="tx2">
                    <a:lumMod val="75000"/>
                  </a:schemeClr>
                </a:solidFill>
              </a:rPr>
              <a:t> 2) </a:t>
            </a:r>
            <a:r>
              <a:rPr lang="en-IN" b="1" dirty="0" smtClean="0">
                <a:solidFill>
                  <a:schemeClr val="tx2">
                    <a:lumMod val="75000"/>
                  </a:schemeClr>
                </a:solidFill>
              </a:rPr>
              <a:t>Extended </a:t>
            </a:r>
            <a:r>
              <a:rPr lang="en-IN" dirty="0" smtClean="0">
                <a:solidFill>
                  <a:schemeClr val="tx2">
                    <a:lumMod val="75000"/>
                  </a:schemeClr>
                </a:solidFill>
              </a:rPr>
              <a:t>3) </a:t>
            </a:r>
            <a:r>
              <a:rPr lang="en-IN" b="1" dirty="0" smtClean="0">
                <a:solidFill>
                  <a:schemeClr val="tx2">
                    <a:lumMod val="75000"/>
                  </a:schemeClr>
                </a:solidFill>
              </a:rPr>
              <a:t>Logical</a:t>
            </a:r>
          </a:p>
          <a:p>
            <a:r>
              <a:rPr lang="en-IN" dirty="0" smtClean="0">
                <a:solidFill>
                  <a:schemeClr val="tx2">
                    <a:lumMod val="75000"/>
                  </a:schemeClr>
                </a:solidFill>
              </a:rPr>
              <a:t>Here we will first divide our memory space into parts.</a:t>
            </a:r>
          </a:p>
          <a:p>
            <a:r>
              <a:rPr lang="en-IN" dirty="0" smtClean="0">
                <a:solidFill>
                  <a:schemeClr val="tx2">
                    <a:lumMod val="75000"/>
                  </a:schemeClr>
                </a:solidFill>
              </a:rPr>
              <a:t>For that we have to login with telnet and write the below commands for the partition.</a:t>
            </a:r>
          </a:p>
          <a:p>
            <a:endParaRPr lang="en-IN" dirty="0">
              <a:solidFill>
                <a:schemeClr val="tx2">
                  <a:lumMod val="75000"/>
                </a:schemeClr>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119" r="23333" b="5083"/>
          <a:stretch/>
        </p:blipFill>
        <p:spPr>
          <a:xfrm>
            <a:off x="827584" y="1772816"/>
            <a:ext cx="7010400" cy="4770782"/>
          </a:xfrm>
          <a:prstGeom prst="rect">
            <a:avLst/>
          </a:prstGeom>
        </p:spPr>
      </p:pic>
    </p:spTree>
    <p:extLst>
      <p:ext uri="{BB962C8B-B14F-4D97-AF65-F5344CB8AC3E}">
        <p14:creationId xmlns:p14="http://schemas.microsoft.com/office/powerpoint/2010/main" val="19384963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IN" b="1" dirty="0" smtClean="0">
                <a:solidFill>
                  <a:schemeClr val="accent2">
                    <a:lumMod val="75000"/>
                  </a:schemeClr>
                </a:solidFill>
              </a:rPr>
              <a:t>PROBLEM STATEMENT ( PS)</a:t>
            </a:r>
            <a:endParaRPr lang="en-IN" b="1" dirty="0">
              <a:solidFill>
                <a:schemeClr val="accent2">
                  <a:lumMod val="75000"/>
                </a:schemeClr>
              </a:solidFill>
            </a:endParaRPr>
          </a:p>
        </p:txBody>
      </p:sp>
      <p:sp>
        <p:nvSpPr>
          <p:cNvPr id="4" name="TextBox 3"/>
          <p:cNvSpPr txBox="1"/>
          <p:nvPr/>
        </p:nvSpPr>
        <p:spPr>
          <a:xfrm>
            <a:off x="0" y="692696"/>
            <a:ext cx="8964488" cy="6463308"/>
          </a:xfrm>
          <a:prstGeom prst="rect">
            <a:avLst/>
          </a:prstGeom>
          <a:noFill/>
        </p:spPr>
        <p:txBody>
          <a:bodyPr wrap="square" rtlCol="0">
            <a:spAutoFit/>
          </a:bodyPr>
          <a:lstStyle/>
          <a:p>
            <a:r>
              <a:rPr lang="en-US" dirty="0"/>
              <a:t> </a:t>
            </a:r>
          </a:p>
          <a:p>
            <a:r>
              <a:rPr lang="en-US" dirty="0"/>
              <a:t>Consider yourself a Final year Engineering student, who will be passing out in July 2021. Year 2020 was a bad year in terms of job or job market, with the global slow down and recession the prospect of a 5 figure Salary </a:t>
            </a:r>
            <a:r>
              <a:rPr lang="en-US" dirty="0" err="1"/>
              <a:t>Cheque</a:t>
            </a:r>
            <a:r>
              <a:rPr lang="en-US" dirty="0"/>
              <a:t> is a mirage for the students passing out in year 2021.  Your college authorities with the help of your college alumni association has lined up few off-campus placement drives, but none of them will give the amount of salary you were looking for in the year 2021.</a:t>
            </a:r>
          </a:p>
          <a:p>
            <a:r>
              <a:rPr lang="en-US" dirty="0"/>
              <a:t> </a:t>
            </a:r>
          </a:p>
          <a:p>
            <a:r>
              <a:rPr lang="en-US" dirty="0"/>
              <a:t>Meantime in your summer break some of you joined a networking course offered by </a:t>
            </a:r>
            <a:r>
              <a:rPr lang="en-US" dirty="0" err="1"/>
              <a:t>Netcamp</a:t>
            </a:r>
            <a:r>
              <a:rPr lang="en-US" dirty="0"/>
              <a:t>. The course was for 30 days. The basic idea for joining the course was going away from the mad – mad world for 30 days.</a:t>
            </a:r>
          </a:p>
          <a:p>
            <a:r>
              <a:rPr lang="en-US" dirty="0"/>
              <a:t>Though the idea was FUN and MASTI, you liked the course and learned how to setup a network infrastructure which can be a basic platform for any e-Business.</a:t>
            </a:r>
          </a:p>
          <a:p>
            <a:r>
              <a:rPr lang="en-US" dirty="0"/>
              <a:t> </a:t>
            </a:r>
          </a:p>
          <a:p>
            <a:r>
              <a:rPr lang="en-US" dirty="0"/>
              <a:t>After completing the course you decided, enough is enough no more searching for jobs, you will start your own company which will provide e-Business and e-Service solutions to the various small companies across the Country.</a:t>
            </a:r>
          </a:p>
          <a:p>
            <a:r>
              <a:rPr lang="en-US" dirty="0"/>
              <a:t> </a:t>
            </a:r>
          </a:p>
          <a:p>
            <a:r>
              <a:rPr lang="en-US" dirty="0"/>
              <a:t>On a last day of the training program, during your tea break (in the mess ) you proposed your idea to all of your group members of your group. You were overwhelmed with the support and their willingness to join your new venture. All wanted to leave their own mark – idea was to be a “JOB Maker – Not a JOB Seeker”.</a:t>
            </a:r>
          </a:p>
          <a:p>
            <a:r>
              <a:rPr lang="en-US" dirty="0"/>
              <a:t> </a:t>
            </a:r>
            <a:endParaRPr lang="en-IN" dirty="0"/>
          </a:p>
        </p:txBody>
      </p:sp>
    </p:spTree>
    <p:extLst>
      <p:ext uri="{BB962C8B-B14F-4D97-AF65-F5344CB8AC3E}">
        <p14:creationId xmlns:p14="http://schemas.microsoft.com/office/powerpoint/2010/main" val="7147663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407" r="22464" b="5598"/>
          <a:stretch/>
        </p:blipFill>
        <p:spPr>
          <a:xfrm>
            <a:off x="899592" y="1556792"/>
            <a:ext cx="7089913" cy="4678018"/>
          </a:xfrm>
          <a:prstGeom prst="rect">
            <a:avLst/>
          </a:prstGeom>
        </p:spPr>
      </p:pic>
      <p:sp>
        <p:nvSpPr>
          <p:cNvPr id="3" name="TextBox 2"/>
          <p:cNvSpPr txBox="1"/>
          <p:nvPr/>
        </p:nvSpPr>
        <p:spPr>
          <a:xfrm>
            <a:off x="755576" y="560874"/>
            <a:ext cx="7100983" cy="707886"/>
          </a:xfrm>
          <a:prstGeom prst="rect">
            <a:avLst/>
          </a:prstGeom>
          <a:noFill/>
        </p:spPr>
        <p:txBody>
          <a:bodyPr wrap="none" rtlCol="0">
            <a:spAutoFit/>
          </a:bodyPr>
          <a:lstStyle/>
          <a:p>
            <a:r>
              <a:rPr lang="en-IN" sz="2000" dirty="0" smtClean="0">
                <a:solidFill>
                  <a:schemeClr val="bg2">
                    <a:lumMod val="25000"/>
                  </a:schemeClr>
                </a:solidFill>
              </a:rPr>
              <a:t>These are the predefined commands that we need to follow them.</a:t>
            </a:r>
          </a:p>
          <a:p>
            <a:r>
              <a:rPr lang="en-IN" sz="2000" dirty="0" smtClean="0">
                <a:solidFill>
                  <a:schemeClr val="bg2">
                    <a:lumMod val="25000"/>
                  </a:schemeClr>
                </a:solidFill>
              </a:rPr>
              <a:t>The commands are given below.</a:t>
            </a:r>
            <a:endParaRPr lang="en-IN" sz="2000" dirty="0">
              <a:solidFill>
                <a:schemeClr val="bg2">
                  <a:lumMod val="25000"/>
                </a:schemeClr>
              </a:solidFill>
            </a:endParaRPr>
          </a:p>
        </p:txBody>
      </p:sp>
      <p:sp>
        <p:nvSpPr>
          <p:cNvPr id="4" name="TextBox 3"/>
          <p:cNvSpPr txBox="1"/>
          <p:nvPr/>
        </p:nvSpPr>
        <p:spPr>
          <a:xfrm>
            <a:off x="822840" y="6381328"/>
            <a:ext cx="4253216" cy="369332"/>
          </a:xfrm>
          <a:prstGeom prst="rect">
            <a:avLst/>
          </a:prstGeom>
          <a:noFill/>
        </p:spPr>
        <p:txBody>
          <a:bodyPr wrap="none" rtlCol="0">
            <a:spAutoFit/>
          </a:bodyPr>
          <a:lstStyle/>
          <a:p>
            <a:r>
              <a:rPr lang="en-IN" dirty="0" err="1" smtClean="0"/>
              <a:t>Init</a:t>
            </a:r>
            <a:r>
              <a:rPr lang="en-IN" dirty="0" smtClean="0"/>
              <a:t> 6 is the command to restart the server.</a:t>
            </a:r>
            <a:endParaRPr lang="en-IN" dirty="0"/>
          </a:p>
        </p:txBody>
      </p:sp>
    </p:spTree>
    <p:extLst>
      <p:ext uri="{BB962C8B-B14F-4D97-AF65-F5344CB8AC3E}">
        <p14:creationId xmlns:p14="http://schemas.microsoft.com/office/powerpoint/2010/main" val="40906420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5266" b="38334"/>
          <a:stretch/>
        </p:blipFill>
        <p:spPr>
          <a:xfrm>
            <a:off x="-13590" y="1052736"/>
            <a:ext cx="9144000" cy="2385391"/>
          </a:xfrm>
          <a:prstGeom prst="rect">
            <a:avLst/>
          </a:prstGeom>
        </p:spPr>
      </p:pic>
      <p:sp>
        <p:nvSpPr>
          <p:cNvPr id="3" name="TextBox 2"/>
          <p:cNvSpPr txBox="1"/>
          <p:nvPr/>
        </p:nvSpPr>
        <p:spPr>
          <a:xfrm>
            <a:off x="0" y="249220"/>
            <a:ext cx="9144000" cy="646331"/>
          </a:xfrm>
          <a:prstGeom prst="rect">
            <a:avLst/>
          </a:prstGeom>
          <a:noFill/>
        </p:spPr>
        <p:txBody>
          <a:bodyPr wrap="square" rtlCol="0">
            <a:spAutoFit/>
          </a:bodyPr>
          <a:lstStyle/>
          <a:p>
            <a:r>
              <a:rPr lang="en-IN" dirty="0" smtClean="0"/>
              <a:t>After you are done with your commands, login to </a:t>
            </a:r>
            <a:r>
              <a:rPr lang="en-IN" dirty="0" err="1" smtClean="0"/>
              <a:t>webmin</a:t>
            </a:r>
            <a:r>
              <a:rPr lang="en-IN" dirty="0" smtClean="0"/>
              <a:t> and  go to Disk and Network </a:t>
            </a:r>
            <a:r>
              <a:rPr lang="en-IN" dirty="0" err="1" smtClean="0"/>
              <a:t>Filesystem</a:t>
            </a:r>
            <a:r>
              <a:rPr lang="en-IN" dirty="0" smtClean="0"/>
              <a:t>.</a:t>
            </a:r>
            <a:endParaRPr lang="en-IN"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2429" b="45941"/>
          <a:stretch/>
        </p:blipFill>
        <p:spPr>
          <a:xfrm>
            <a:off x="-13590" y="4717774"/>
            <a:ext cx="9144000" cy="2140226"/>
          </a:xfrm>
          <a:prstGeom prst="rect">
            <a:avLst/>
          </a:prstGeom>
        </p:spPr>
      </p:pic>
      <p:sp>
        <p:nvSpPr>
          <p:cNvPr id="5" name="TextBox 4"/>
          <p:cNvSpPr txBox="1"/>
          <p:nvPr/>
        </p:nvSpPr>
        <p:spPr>
          <a:xfrm>
            <a:off x="-13590" y="3851756"/>
            <a:ext cx="8842164" cy="646331"/>
          </a:xfrm>
          <a:prstGeom prst="rect">
            <a:avLst/>
          </a:prstGeom>
          <a:noFill/>
        </p:spPr>
        <p:txBody>
          <a:bodyPr wrap="none" rtlCol="0">
            <a:spAutoFit/>
          </a:bodyPr>
          <a:lstStyle/>
          <a:p>
            <a:r>
              <a:rPr lang="en-IN" dirty="0" smtClean="0"/>
              <a:t>Now mount your folder in the sda4. </a:t>
            </a:r>
            <a:r>
              <a:rPr lang="en-IN" dirty="0"/>
              <a:t>B</a:t>
            </a:r>
            <a:r>
              <a:rPr lang="en-IN" dirty="0" smtClean="0"/>
              <a:t>ut before that you should first change the type to ext3.</a:t>
            </a:r>
          </a:p>
          <a:p>
            <a:r>
              <a:rPr lang="en-IN" dirty="0" smtClean="0"/>
              <a:t>Then click on add mount.</a:t>
            </a:r>
            <a:endParaRPr lang="en-IN" dirty="0"/>
          </a:p>
        </p:txBody>
      </p:sp>
    </p:spTree>
    <p:extLst>
      <p:ext uri="{BB962C8B-B14F-4D97-AF65-F5344CB8AC3E}">
        <p14:creationId xmlns:p14="http://schemas.microsoft.com/office/powerpoint/2010/main" val="14423379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3460" b="8175"/>
          <a:stretch/>
        </p:blipFill>
        <p:spPr>
          <a:xfrm>
            <a:off x="0" y="1550504"/>
            <a:ext cx="9144000" cy="4028662"/>
          </a:xfrm>
          <a:prstGeom prst="rect">
            <a:avLst/>
          </a:prstGeom>
        </p:spPr>
      </p:pic>
      <p:sp>
        <p:nvSpPr>
          <p:cNvPr id="3" name="TextBox 2"/>
          <p:cNvSpPr txBox="1"/>
          <p:nvPr/>
        </p:nvSpPr>
        <p:spPr>
          <a:xfrm>
            <a:off x="-36512" y="404664"/>
            <a:ext cx="9217024" cy="923330"/>
          </a:xfrm>
          <a:prstGeom prst="rect">
            <a:avLst/>
          </a:prstGeom>
          <a:noFill/>
        </p:spPr>
        <p:txBody>
          <a:bodyPr wrap="square" rtlCol="0">
            <a:spAutoFit/>
          </a:bodyPr>
          <a:lstStyle/>
          <a:p>
            <a:r>
              <a:rPr lang="en-IN" dirty="0" smtClean="0"/>
              <a:t>Now fill the below entries i.e. the folder which you want to mount oh the hard disk and also change the disk to linux4 type.</a:t>
            </a:r>
          </a:p>
          <a:p>
            <a:r>
              <a:rPr lang="en-IN" dirty="0" smtClean="0"/>
              <a:t>Change the use quotas to user only.</a:t>
            </a:r>
            <a:endParaRPr lang="en-IN" dirty="0"/>
          </a:p>
        </p:txBody>
      </p:sp>
      <p:sp>
        <p:nvSpPr>
          <p:cNvPr id="4" name="TextBox 3"/>
          <p:cNvSpPr txBox="1"/>
          <p:nvPr/>
        </p:nvSpPr>
        <p:spPr>
          <a:xfrm>
            <a:off x="77484" y="5764614"/>
            <a:ext cx="6619761" cy="369332"/>
          </a:xfrm>
          <a:prstGeom prst="rect">
            <a:avLst/>
          </a:prstGeom>
          <a:noFill/>
        </p:spPr>
        <p:txBody>
          <a:bodyPr wrap="none" rtlCol="0">
            <a:spAutoFit/>
          </a:bodyPr>
          <a:lstStyle/>
          <a:p>
            <a:r>
              <a:rPr lang="en-IN" dirty="0" smtClean="0"/>
              <a:t>Press on create button , your file has been mounted on the hard disk.</a:t>
            </a:r>
            <a:endParaRPr lang="en-IN" dirty="0"/>
          </a:p>
        </p:txBody>
      </p:sp>
    </p:spTree>
    <p:extLst>
      <p:ext uri="{BB962C8B-B14F-4D97-AF65-F5344CB8AC3E}">
        <p14:creationId xmlns:p14="http://schemas.microsoft.com/office/powerpoint/2010/main" val="17154458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3798" b="48775"/>
          <a:stretch/>
        </p:blipFill>
        <p:spPr>
          <a:xfrm>
            <a:off x="0" y="980728"/>
            <a:ext cx="9144000" cy="874644"/>
          </a:xfrm>
          <a:prstGeom prst="rect">
            <a:avLst/>
          </a:prstGeom>
        </p:spPr>
      </p:pic>
      <p:sp>
        <p:nvSpPr>
          <p:cNvPr id="3" name="TextBox 2"/>
          <p:cNvSpPr txBox="1"/>
          <p:nvPr/>
        </p:nvSpPr>
        <p:spPr>
          <a:xfrm>
            <a:off x="35496" y="467380"/>
            <a:ext cx="5488297" cy="369332"/>
          </a:xfrm>
          <a:prstGeom prst="rect">
            <a:avLst/>
          </a:prstGeom>
          <a:noFill/>
        </p:spPr>
        <p:txBody>
          <a:bodyPr wrap="none" rtlCol="0">
            <a:spAutoFit/>
          </a:bodyPr>
          <a:lstStyle/>
          <a:p>
            <a:r>
              <a:rPr lang="en-IN" dirty="0" smtClean="0"/>
              <a:t>Now create a quota on you file/folder. Go to Disk Quotas</a:t>
            </a:r>
            <a:endParaRPr lang="en-IN"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3168" b="62076"/>
          <a:stretch/>
        </p:blipFill>
        <p:spPr>
          <a:xfrm>
            <a:off x="-11968" y="2348880"/>
            <a:ext cx="9144000" cy="1245705"/>
          </a:xfrm>
          <a:prstGeom prst="rect">
            <a:avLst/>
          </a:prstGeom>
        </p:spPr>
      </p:pic>
      <p:sp>
        <p:nvSpPr>
          <p:cNvPr id="5" name="TextBox 4"/>
          <p:cNvSpPr txBox="1"/>
          <p:nvPr/>
        </p:nvSpPr>
        <p:spPr>
          <a:xfrm>
            <a:off x="35496" y="1988840"/>
            <a:ext cx="2293000" cy="369332"/>
          </a:xfrm>
          <a:prstGeom prst="rect">
            <a:avLst/>
          </a:prstGeom>
          <a:noFill/>
        </p:spPr>
        <p:txBody>
          <a:bodyPr wrap="none" rtlCol="0">
            <a:spAutoFit/>
          </a:bodyPr>
          <a:lstStyle/>
          <a:p>
            <a:r>
              <a:rPr lang="en-IN" dirty="0" smtClean="0"/>
              <a:t>Click on Enable quotas</a:t>
            </a:r>
            <a:endParaRPr lang="en-IN"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4492" b="46779"/>
          <a:stretch/>
        </p:blipFill>
        <p:spPr>
          <a:xfrm>
            <a:off x="4936" y="4365104"/>
            <a:ext cx="9144000" cy="1991072"/>
          </a:xfrm>
          <a:prstGeom prst="rect">
            <a:avLst/>
          </a:prstGeom>
        </p:spPr>
      </p:pic>
      <p:sp>
        <p:nvSpPr>
          <p:cNvPr id="7" name="TextBox 6"/>
          <p:cNvSpPr txBox="1"/>
          <p:nvPr/>
        </p:nvSpPr>
        <p:spPr>
          <a:xfrm>
            <a:off x="35496" y="3861048"/>
            <a:ext cx="6257226" cy="369332"/>
          </a:xfrm>
          <a:prstGeom prst="rect">
            <a:avLst/>
          </a:prstGeom>
          <a:noFill/>
        </p:spPr>
        <p:txBody>
          <a:bodyPr wrap="none" rtlCol="0">
            <a:spAutoFit/>
          </a:bodyPr>
          <a:lstStyle/>
          <a:p>
            <a:r>
              <a:rPr lang="en-IN" dirty="0" smtClean="0"/>
              <a:t>Select chairman user from the Edit Quota On according to our PS.</a:t>
            </a:r>
            <a:endParaRPr lang="en-IN" dirty="0"/>
          </a:p>
        </p:txBody>
      </p:sp>
    </p:spTree>
    <p:extLst>
      <p:ext uri="{BB962C8B-B14F-4D97-AF65-F5344CB8AC3E}">
        <p14:creationId xmlns:p14="http://schemas.microsoft.com/office/powerpoint/2010/main" val="11241620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3460" b="45553"/>
          <a:stretch/>
        </p:blipFill>
        <p:spPr>
          <a:xfrm>
            <a:off x="-16295" y="2492896"/>
            <a:ext cx="9144000" cy="2107097"/>
          </a:xfrm>
          <a:prstGeom prst="rect">
            <a:avLst/>
          </a:prstGeom>
        </p:spPr>
      </p:pic>
      <p:sp>
        <p:nvSpPr>
          <p:cNvPr id="3" name="TextBox 2"/>
          <p:cNvSpPr txBox="1"/>
          <p:nvPr/>
        </p:nvSpPr>
        <p:spPr>
          <a:xfrm>
            <a:off x="-39755" y="902049"/>
            <a:ext cx="9144000" cy="1200329"/>
          </a:xfrm>
          <a:prstGeom prst="rect">
            <a:avLst/>
          </a:prstGeom>
          <a:noFill/>
        </p:spPr>
        <p:txBody>
          <a:bodyPr wrap="square" rtlCol="0">
            <a:spAutoFit/>
          </a:bodyPr>
          <a:lstStyle/>
          <a:p>
            <a:r>
              <a:rPr lang="en-IN" dirty="0" smtClean="0"/>
              <a:t>Give the quota. Since we have to give the quota on the size so we should first give the soft limit and then the hard limit.</a:t>
            </a:r>
          </a:p>
          <a:p>
            <a:r>
              <a:rPr lang="en-IN" dirty="0" smtClean="0"/>
              <a:t>These limits are just for the warning purpose. Once you exceed the soft limit warning message is displayed on the screen.</a:t>
            </a:r>
          </a:p>
        </p:txBody>
      </p:sp>
      <p:sp>
        <p:nvSpPr>
          <p:cNvPr id="4" name="TextBox 3"/>
          <p:cNvSpPr txBox="1"/>
          <p:nvPr/>
        </p:nvSpPr>
        <p:spPr>
          <a:xfrm>
            <a:off x="-57199" y="4869160"/>
            <a:ext cx="8820472" cy="923330"/>
          </a:xfrm>
          <a:prstGeom prst="rect">
            <a:avLst/>
          </a:prstGeom>
          <a:noFill/>
        </p:spPr>
        <p:txBody>
          <a:bodyPr wrap="square" rtlCol="0">
            <a:spAutoFit/>
          </a:bodyPr>
          <a:lstStyle/>
          <a:p>
            <a:r>
              <a:rPr lang="en-IN" dirty="0" smtClean="0"/>
              <a:t>Once you click on the update, the quota is updated and is now mounted on the hard disk of our pc.</a:t>
            </a:r>
          </a:p>
          <a:p>
            <a:endParaRPr lang="en-IN" dirty="0"/>
          </a:p>
        </p:txBody>
      </p:sp>
    </p:spTree>
    <p:extLst>
      <p:ext uri="{BB962C8B-B14F-4D97-AF65-F5344CB8AC3E}">
        <p14:creationId xmlns:p14="http://schemas.microsoft.com/office/powerpoint/2010/main" val="40362753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150" r="2464" b="64371"/>
          <a:stretch/>
        </p:blipFill>
        <p:spPr>
          <a:xfrm>
            <a:off x="51453" y="2420888"/>
            <a:ext cx="8918713" cy="1669774"/>
          </a:xfrm>
          <a:prstGeom prst="rect">
            <a:avLst/>
          </a:prstGeom>
        </p:spPr>
      </p:pic>
      <p:sp>
        <p:nvSpPr>
          <p:cNvPr id="3" name="TextBox 2"/>
          <p:cNvSpPr txBox="1"/>
          <p:nvPr/>
        </p:nvSpPr>
        <p:spPr>
          <a:xfrm>
            <a:off x="35496" y="332656"/>
            <a:ext cx="2031325" cy="461665"/>
          </a:xfrm>
          <a:prstGeom prst="rect">
            <a:avLst/>
          </a:prstGeom>
          <a:noFill/>
        </p:spPr>
        <p:txBody>
          <a:bodyPr wrap="none" rtlCol="0">
            <a:spAutoFit/>
          </a:bodyPr>
          <a:lstStyle/>
          <a:p>
            <a:r>
              <a:rPr lang="en-IN" sz="2400" dirty="0" smtClean="0">
                <a:solidFill>
                  <a:srgbClr val="FF0000"/>
                </a:solidFill>
                <a:latin typeface="Arial Black" pitchFamily="34" charset="0"/>
              </a:rPr>
              <a:t>FIREWALL:</a:t>
            </a:r>
            <a:endParaRPr lang="en-IN" sz="2400" dirty="0">
              <a:solidFill>
                <a:srgbClr val="FF0000"/>
              </a:solidFill>
              <a:latin typeface="Arial Black" pitchFamily="34" charset="0"/>
            </a:endParaRPr>
          </a:p>
        </p:txBody>
      </p:sp>
      <p:sp>
        <p:nvSpPr>
          <p:cNvPr id="4" name="TextBox 3"/>
          <p:cNvSpPr txBox="1"/>
          <p:nvPr/>
        </p:nvSpPr>
        <p:spPr>
          <a:xfrm>
            <a:off x="251520" y="721676"/>
            <a:ext cx="8320226" cy="923330"/>
          </a:xfrm>
          <a:prstGeom prst="rect">
            <a:avLst/>
          </a:prstGeom>
          <a:noFill/>
        </p:spPr>
        <p:txBody>
          <a:bodyPr wrap="none" rtlCol="0">
            <a:spAutoFit/>
          </a:bodyPr>
          <a:lstStyle/>
          <a:p>
            <a:r>
              <a:rPr lang="en-IN" dirty="0" smtClean="0"/>
              <a:t>It is a set of protocols which blocks the packages from sending to the user.</a:t>
            </a:r>
          </a:p>
          <a:p>
            <a:r>
              <a:rPr lang="en-IN" dirty="0" smtClean="0"/>
              <a:t>This means a particular user or batch will be blocked from getting the service/network.</a:t>
            </a:r>
          </a:p>
          <a:p>
            <a:r>
              <a:rPr lang="en-IN" dirty="0" smtClean="0"/>
              <a:t>Below are the steps which is used to block the particular network.</a:t>
            </a:r>
            <a:endParaRPr lang="en-IN" dirty="0"/>
          </a:p>
        </p:txBody>
      </p:sp>
      <p:sp>
        <p:nvSpPr>
          <p:cNvPr id="5" name="TextBox 4"/>
          <p:cNvSpPr txBox="1"/>
          <p:nvPr/>
        </p:nvSpPr>
        <p:spPr>
          <a:xfrm>
            <a:off x="169859" y="1988840"/>
            <a:ext cx="3793924" cy="369332"/>
          </a:xfrm>
          <a:prstGeom prst="rect">
            <a:avLst/>
          </a:prstGeom>
          <a:noFill/>
        </p:spPr>
        <p:txBody>
          <a:bodyPr wrap="none" rtlCol="0">
            <a:spAutoFit/>
          </a:bodyPr>
          <a:lstStyle/>
          <a:p>
            <a:r>
              <a:rPr lang="en-IN" dirty="0" smtClean="0"/>
              <a:t>Blocking the FTP Port according to PS:-</a:t>
            </a:r>
            <a:endParaRPr lang="en-IN"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3407" r="3913" b="57926"/>
          <a:stretch/>
        </p:blipFill>
        <p:spPr>
          <a:xfrm>
            <a:off x="79340" y="4725144"/>
            <a:ext cx="8786191" cy="1987827"/>
          </a:xfrm>
          <a:prstGeom prst="rect">
            <a:avLst/>
          </a:prstGeom>
        </p:spPr>
      </p:pic>
      <p:sp>
        <p:nvSpPr>
          <p:cNvPr id="7" name="TextBox 6"/>
          <p:cNvSpPr txBox="1"/>
          <p:nvPr/>
        </p:nvSpPr>
        <p:spPr>
          <a:xfrm>
            <a:off x="169859" y="4355812"/>
            <a:ext cx="2377767" cy="369332"/>
          </a:xfrm>
          <a:prstGeom prst="rect">
            <a:avLst/>
          </a:prstGeom>
          <a:noFill/>
        </p:spPr>
        <p:txBody>
          <a:bodyPr wrap="none" rtlCol="0">
            <a:spAutoFit/>
          </a:bodyPr>
          <a:lstStyle/>
          <a:p>
            <a:r>
              <a:rPr lang="en-IN" dirty="0" smtClean="0"/>
              <a:t>Blocking the SSH Port:-</a:t>
            </a:r>
            <a:endParaRPr lang="en-IN" dirty="0"/>
          </a:p>
        </p:txBody>
      </p:sp>
    </p:spTree>
    <p:extLst>
      <p:ext uri="{BB962C8B-B14F-4D97-AF65-F5344CB8AC3E}">
        <p14:creationId xmlns:p14="http://schemas.microsoft.com/office/powerpoint/2010/main" val="532585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150" r="8696" b="60504"/>
          <a:stretch/>
        </p:blipFill>
        <p:spPr>
          <a:xfrm>
            <a:off x="251520" y="1066799"/>
            <a:ext cx="8348870" cy="1868557"/>
          </a:xfrm>
          <a:prstGeom prst="rect">
            <a:avLst/>
          </a:prstGeom>
        </p:spPr>
      </p:pic>
      <p:sp>
        <p:nvSpPr>
          <p:cNvPr id="3" name="TextBox 2"/>
          <p:cNvSpPr txBox="1"/>
          <p:nvPr/>
        </p:nvSpPr>
        <p:spPr>
          <a:xfrm>
            <a:off x="251520" y="589330"/>
            <a:ext cx="8403198" cy="369332"/>
          </a:xfrm>
          <a:prstGeom prst="rect">
            <a:avLst/>
          </a:prstGeom>
          <a:noFill/>
        </p:spPr>
        <p:txBody>
          <a:bodyPr wrap="none" rtlCol="0">
            <a:spAutoFit/>
          </a:bodyPr>
          <a:lstStyle/>
          <a:p>
            <a:r>
              <a:rPr lang="en-IN" dirty="0" smtClean="0"/>
              <a:t>Allow only particular network to get access i.e. 192.168.1.13 </a:t>
            </a:r>
            <a:r>
              <a:rPr lang="en-IN" dirty="0"/>
              <a:t>(</a:t>
            </a:r>
            <a:r>
              <a:rPr lang="en-IN" dirty="0" smtClean="0"/>
              <a:t>VM NET card IP address).</a:t>
            </a:r>
            <a:endParaRPr lang="en-IN"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051" r="7971" b="77775"/>
          <a:stretch/>
        </p:blipFill>
        <p:spPr>
          <a:xfrm>
            <a:off x="261326" y="3789040"/>
            <a:ext cx="8415130" cy="934279"/>
          </a:xfrm>
          <a:prstGeom prst="rect">
            <a:avLst/>
          </a:prstGeom>
        </p:spPr>
      </p:pic>
      <p:sp>
        <p:nvSpPr>
          <p:cNvPr id="5" name="TextBox 4"/>
          <p:cNvSpPr txBox="1"/>
          <p:nvPr/>
        </p:nvSpPr>
        <p:spPr>
          <a:xfrm>
            <a:off x="251520" y="3275692"/>
            <a:ext cx="2935291" cy="369332"/>
          </a:xfrm>
          <a:prstGeom prst="rect">
            <a:avLst/>
          </a:prstGeom>
          <a:noFill/>
        </p:spPr>
        <p:txBody>
          <a:bodyPr wrap="none" rtlCol="0">
            <a:spAutoFit/>
          </a:bodyPr>
          <a:lstStyle/>
          <a:p>
            <a:r>
              <a:rPr lang="en-IN" dirty="0" smtClean="0"/>
              <a:t>Blocking the whole network:-</a:t>
            </a:r>
            <a:endParaRPr lang="en-IN" dirty="0"/>
          </a:p>
        </p:txBody>
      </p:sp>
    </p:spTree>
    <p:extLst>
      <p:ext uri="{BB962C8B-B14F-4D97-AF65-F5344CB8AC3E}">
        <p14:creationId xmlns:p14="http://schemas.microsoft.com/office/powerpoint/2010/main" val="18481919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5084"/>
          <a:stretch/>
        </p:blipFill>
        <p:spPr>
          <a:xfrm>
            <a:off x="0" y="858505"/>
            <a:ext cx="9144000" cy="4879686"/>
          </a:xfrm>
          <a:prstGeom prst="rect">
            <a:avLst/>
          </a:prstGeom>
        </p:spPr>
      </p:pic>
      <p:sp>
        <p:nvSpPr>
          <p:cNvPr id="3" name="TextBox 2"/>
          <p:cNvSpPr txBox="1"/>
          <p:nvPr/>
        </p:nvSpPr>
        <p:spPr>
          <a:xfrm>
            <a:off x="0" y="5738191"/>
            <a:ext cx="3825343" cy="523220"/>
          </a:xfrm>
          <a:prstGeom prst="rect">
            <a:avLst/>
          </a:prstGeom>
          <a:noFill/>
        </p:spPr>
        <p:txBody>
          <a:bodyPr wrap="none" rtlCol="0">
            <a:spAutoFit/>
          </a:bodyPr>
          <a:lstStyle/>
          <a:p>
            <a:r>
              <a:rPr lang="en-IN" sz="2800" dirty="0" smtClean="0">
                <a:solidFill>
                  <a:schemeClr val="accent1">
                    <a:lumMod val="75000"/>
                  </a:schemeClr>
                </a:solidFill>
              </a:rPr>
              <a:t>Open virtual windows XP</a:t>
            </a:r>
            <a:endParaRPr lang="en-IN" sz="2800" dirty="0">
              <a:solidFill>
                <a:schemeClr val="accent1">
                  <a:lumMod val="75000"/>
                </a:schemeClr>
              </a:solidFill>
            </a:endParaRPr>
          </a:p>
        </p:txBody>
      </p:sp>
      <p:sp>
        <p:nvSpPr>
          <p:cNvPr id="4" name="TextBox 3"/>
          <p:cNvSpPr txBox="1"/>
          <p:nvPr/>
        </p:nvSpPr>
        <p:spPr>
          <a:xfrm>
            <a:off x="35496" y="260648"/>
            <a:ext cx="5731056" cy="584775"/>
          </a:xfrm>
          <a:prstGeom prst="rect">
            <a:avLst/>
          </a:prstGeom>
          <a:noFill/>
        </p:spPr>
        <p:txBody>
          <a:bodyPr wrap="none" rtlCol="0">
            <a:spAutoFit/>
          </a:bodyPr>
          <a:lstStyle/>
          <a:p>
            <a:r>
              <a:rPr lang="en-IN" sz="3200" dirty="0" smtClean="0">
                <a:solidFill>
                  <a:srgbClr val="FF0000"/>
                </a:solidFill>
                <a:latin typeface="Bahnschrift Condensed" pitchFamily="34" charset="0"/>
              </a:rPr>
              <a:t>LINUX SHARE IN WINDOWS (SAMBA SHARE)</a:t>
            </a:r>
            <a:endParaRPr lang="en-IN" sz="3200" dirty="0">
              <a:solidFill>
                <a:srgbClr val="FF0000"/>
              </a:solidFill>
              <a:latin typeface="Bahnschrift Condensed" pitchFamily="34" charset="0"/>
            </a:endParaRPr>
          </a:p>
        </p:txBody>
      </p:sp>
    </p:spTree>
    <p:extLst>
      <p:ext uri="{BB962C8B-B14F-4D97-AF65-F5344CB8AC3E}">
        <p14:creationId xmlns:p14="http://schemas.microsoft.com/office/powerpoint/2010/main" val="8086211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90" t="62438" r="74348" b="13074"/>
          <a:stretch/>
        </p:blipFill>
        <p:spPr>
          <a:xfrm>
            <a:off x="3116966" y="1196752"/>
            <a:ext cx="2319130" cy="1258957"/>
          </a:xfrm>
          <a:prstGeom prst="rect">
            <a:avLst/>
          </a:prstGeom>
        </p:spPr>
      </p:pic>
      <p:sp>
        <p:nvSpPr>
          <p:cNvPr id="3" name="TextBox 2"/>
          <p:cNvSpPr txBox="1"/>
          <p:nvPr/>
        </p:nvSpPr>
        <p:spPr>
          <a:xfrm>
            <a:off x="13253" y="421905"/>
            <a:ext cx="9001000" cy="646331"/>
          </a:xfrm>
          <a:prstGeom prst="rect">
            <a:avLst/>
          </a:prstGeom>
          <a:noFill/>
        </p:spPr>
        <p:txBody>
          <a:bodyPr wrap="square" rtlCol="0">
            <a:spAutoFit/>
          </a:bodyPr>
          <a:lstStyle/>
          <a:p>
            <a:r>
              <a:rPr lang="en-IN" dirty="0" smtClean="0">
                <a:solidFill>
                  <a:schemeClr val="tx2">
                    <a:lumMod val="75000"/>
                  </a:schemeClr>
                </a:solidFill>
              </a:rPr>
              <a:t>Go to run and type </a:t>
            </a:r>
            <a:r>
              <a:rPr lang="en-IN" dirty="0" smtClean="0">
                <a:solidFill>
                  <a:schemeClr val="tx2">
                    <a:lumMod val="75000"/>
                  </a:schemeClr>
                </a:solidFill>
                <a:hlinkClick r:id="rId4" action="ppaction://hlinkfile"/>
              </a:rPr>
              <a:t>\\192.168.1.200</a:t>
            </a:r>
            <a:r>
              <a:rPr lang="en-IN" dirty="0" smtClean="0">
                <a:solidFill>
                  <a:schemeClr val="tx2">
                    <a:lumMod val="75000"/>
                  </a:schemeClr>
                </a:solidFill>
              </a:rPr>
              <a:t>  as this command will open your samba share and you’ll be able to connect your </a:t>
            </a:r>
            <a:r>
              <a:rPr lang="en-IN" dirty="0" err="1" smtClean="0">
                <a:solidFill>
                  <a:schemeClr val="tx2">
                    <a:lumMod val="75000"/>
                  </a:schemeClr>
                </a:solidFill>
              </a:rPr>
              <a:t>linux</a:t>
            </a:r>
            <a:r>
              <a:rPr lang="en-IN" dirty="0" smtClean="0">
                <a:solidFill>
                  <a:schemeClr val="tx2">
                    <a:lumMod val="75000"/>
                  </a:schemeClr>
                </a:solidFill>
              </a:rPr>
              <a:t> with windows.</a:t>
            </a:r>
            <a:endParaRPr lang="en-IN" dirty="0">
              <a:solidFill>
                <a:schemeClr val="tx2">
                  <a:lumMod val="75000"/>
                </a:schemeClr>
              </a:solidFill>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38406" t="31816" r="38550" b="32173"/>
          <a:stretch/>
        </p:blipFill>
        <p:spPr>
          <a:xfrm>
            <a:off x="3203848" y="3429000"/>
            <a:ext cx="2107096" cy="1775791"/>
          </a:xfrm>
          <a:prstGeom prst="rect">
            <a:avLst/>
          </a:prstGeom>
        </p:spPr>
      </p:pic>
      <p:sp>
        <p:nvSpPr>
          <p:cNvPr id="5" name="TextBox 4"/>
          <p:cNvSpPr txBox="1"/>
          <p:nvPr/>
        </p:nvSpPr>
        <p:spPr>
          <a:xfrm>
            <a:off x="35496" y="2708920"/>
            <a:ext cx="7784952" cy="646331"/>
          </a:xfrm>
          <a:prstGeom prst="rect">
            <a:avLst/>
          </a:prstGeom>
          <a:noFill/>
        </p:spPr>
        <p:txBody>
          <a:bodyPr wrap="none" rtlCol="0">
            <a:spAutoFit/>
          </a:bodyPr>
          <a:lstStyle/>
          <a:p>
            <a:r>
              <a:rPr lang="en-IN" dirty="0" smtClean="0">
                <a:solidFill>
                  <a:schemeClr val="tx2">
                    <a:lumMod val="75000"/>
                  </a:schemeClr>
                </a:solidFill>
              </a:rPr>
              <a:t>Now login with the username you have created. In our case we have total 8 users</a:t>
            </a:r>
          </a:p>
          <a:p>
            <a:r>
              <a:rPr lang="en-IN" dirty="0">
                <a:solidFill>
                  <a:schemeClr val="tx2">
                    <a:lumMod val="75000"/>
                  </a:schemeClr>
                </a:solidFill>
              </a:rPr>
              <a:t>c</a:t>
            </a:r>
            <a:r>
              <a:rPr lang="en-IN" dirty="0" smtClean="0">
                <a:solidFill>
                  <a:schemeClr val="tx2">
                    <a:lumMod val="75000"/>
                  </a:schemeClr>
                </a:solidFill>
              </a:rPr>
              <a:t>hairman, sale(1,2), account(1,2), rand(1,2), </a:t>
            </a:r>
            <a:r>
              <a:rPr lang="en-IN" dirty="0" err="1" smtClean="0">
                <a:solidFill>
                  <a:schemeClr val="tx2">
                    <a:lumMod val="75000"/>
                  </a:schemeClr>
                </a:solidFill>
              </a:rPr>
              <a:t>netcamp</a:t>
            </a:r>
            <a:r>
              <a:rPr lang="en-IN" dirty="0" smtClean="0">
                <a:solidFill>
                  <a:schemeClr val="tx2">
                    <a:lumMod val="75000"/>
                  </a:schemeClr>
                </a:solidFill>
              </a:rPr>
              <a:t>.</a:t>
            </a:r>
            <a:endParaRPr lang="en-IN" dirty="0">
              <a:solidFill>
                <a:schemeClr val="tx2">
                  <a:lumMod val="75000"/>
                </a:schemeClr>
              </a:solidFill>
            </a:endParaRPr>
          </a:p>
        </p:txBody>
      </p:sp>
      <p:sp>
        <p:nvSpPr>
          <p:cNvPr id="6" name="TextBox 5"/>
          <p:cNvSpPr txBox="1"/>
          <p:nvPr/>
        </p:nvSpPr>
        <p:spPr>
          <a:xfrm>
            <a:off x="35496" y="5373216"/>
            <a:ext cx="7100342" cy="369332"/>
          </a:xfrm>
          <a:prstGeom prst="rect">
            <a:avLst/>
          </a:prstGeom>
          <a:noFill/>
        </p:spPr>
        <p:txBody>
          <a:bodyPr wrap="none" rtlCol="0">
            <a:spAutoFit/>
          </a:bodyPr>
          <a:lstStyle/>
          <a:p>
            <a:r>
              <a:rPr lang="en-IN" dirty="0" smtClean="0">
                <a:solidFill>
                  <a:schemeClr val="tx2">
                    <a:lumMod val="75000"/>
                  </a:schemeClr>
                </a:solidFill>
              </a:rPr>
              <a:t>Give the password that you have given in the </a:t>
            </a:r>
            <a:r>
              <a:rPr lang="en-IN" dirty="0" err="1" smtClean="0">
                <a:solidFill>
                  <a:schemeClr val="tx2">
                    <a:lumMod val="75000"/>
                  </a:schemeClr>
                </a:solidFill>
              </a:rPr>
              <a:t>linux</a:t>
            </a:r>
            <a:r>
              <a:rPr lang="en-IN" dirty="0" smtClean="0">
                <a:solidFill>
                  <a:schemeClr val="tx2">
                    <a:lumMod val="75000"/>
                  </a:schemeClr>
                </a:solidFill>
              </a:rPr>
              <a:t> while creating the user.</a:t>
            </a:r>
            <a:endParaRPr lang="en-IN" dirty="0">
              <a:solidFill>
                <a:schemeClr val="tx2">
                  <a:lumMod val="75000"/>
                </a:schemeClr>
              </a:solidFill>
            </a:endParaRPr>
          </a:p>
        </p:txBody>
      </p:sp>
    </p:spTree>
    <p:extLst>
      <p:ext uri="{BB962C8B-B14F-4D97-AF65-F5344CB8AC3E}">
        <p14:creationId xmlns:p14="http://schemas.microsoft.com/office/powerpoint/2010/main" val="11746334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522" t="12687" r="34927" b="8691"/>
          <a:stretch/>
        </p:blipFill>
        <p:spPr>
          <a:xfrm>
            <a:off x="179512" y="1340768"/>
            <a:ext cx="5353878" cy="4041914"/>
          </a:xfrm>
          <a:prstGeom prst="rect">
            <a:avLst/>
          </a:prstGeom>
        </p:spPr>
      </p:pic>
      <p:sp>
        <p:nvSpPr>
          <p:cNvPr id="3" name="TextBox 2"/>
          <p:cNvSpPr txBox="1"/>
          <p:nvPr/>
        </p:nvSpPr>
        <p:spPr>
          <a:xfrm>
            <a:off x="31976" y="295920"/>
            <a:ext cx="9166615" cy="923330"/>
          </a:xfrm>
          <a:prstGeom prst="rect">
            <a:avLst/>
          </a:prstGeom>
          <a:noFill/>
        </p:spPr>
        <p:txBody>
          <a:bodyPr wrap="square" rtlCol="0">
            <a:spAutoFit/>
          </a:bodyPr>
          <a:lstStyle/>
          <a:p>
            <a:r>
              <a:rPr lang="en-IN" dirty="0" smtClean="0"/>
              <a:t>Now your all folders that you have created in </a:t>
            </a:r>
            <a:r>
              <a:rPr lang="en-IN" dirty="0" err="1" smtClean="0"/>
              <a:t>linux</a:t>
            </a:r>
            <a:r>
              <a:rPr lang="en-IN" dirty="0" smtClean="0"/>
              <a:t> is over here. You can edit your folder according to the permission you have given in </a:t>
            </a:r>
            <a:r>
              <a:rPr lang="en-IN" dirty="0" err="1" smtClean="0"/>
              <a:t>linux</a:t>
            </a:r>
            <a:r>
              <a:rPr lang="en-IN" dirty="0" smtClean="0"/>
              <a:t>. Chairman has all the permission according to PS.</a:t>
            </a:r>
            <a:endParaRPr lang="en-IN" dirty="0"/>
          </a:p>
        </p:txBody>
      </p:sp>
    </p:spTree>
    <p:extLst>
      <p:ext uri="{BB962C8B-B14F-4D97-AF65-F5344CB8AC3E}">
        <p14:creationId xmlns:p14="http://schemas.microsoft.com/office/powerpoint/2010/main" val="5242966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620688"/>
            <a:ext cx="8064895" cy="5632311"/>
          </a:xfrm>
          <a:prstGeom prst="rect">
            <a:avLst/>
          </a:prstGeom>
          <a:noFill/>
        </p:spPr>
        <p:txBody>
          <a:bodyPr wrap="square" rtlCol="0">
            <a:spAutoFit/>
          </a:bodyPr>
          <a:lstStyle/>
          <a:p>
            <a:r>
              <a:rPr lang="en-US" dirty="0"/>
              <a:t>You all decided to start, the company name will be the group name that you had in </a:t>
            </a:r>
            <a:r>
              <a:rPr lang="en-US" dirty="0" err="1"/>
              <a:t>Netcamp</a:t>
            </a:r>
            <a:r>
              <a:rPr lang="en-US" dirty="0"/>
              <a:t>. You decided to start the web services first so you can display your product lines on the web as well as communicate with your future customers.</a:t>
            </a:r>
          </a:p>
          <a:p>
            <a:r>
              <a:rPr lang="en-US" dirty="0"/>
              <a:t> </a:t>
            </a:r>
          </a:p>
          <a:p>
            <a:r>
              <a:rPr lang="en-US" dirty="0"/>
              <a:t>The Owner of </a:t>
            </a:r>
            <a:r>
              <a:rPr lang="en-US" dirty="0" err="1"/>
              <a:t>Netcamp</a:t>
            </a:r>
            <a:r>
              <a:rPr lang="en-US" dirty="0"/>
              <a:t> was very happy with your initiation, he agreed to give you a loan of </a:t>
            </a:r>
            <a:r>
              <a:rPr lang="en-US" dirty="0" err="1"/>
              <a:t>Rs</a:t>
            </a:r>
            <a:r>
              <a:rPr lang="en-US" dirty="0"/>
              <a:t>. 10,00,000/- (Rupees ten lac only) as your starting capital. </a:t>
            </a:r>
            <a:r>
              <a:rPr lang="en-US" dirty="0" err="1"/>
              <a:t>Infact</a:t>
            </a:r>
            <a:r>
              <a:rPr lang="en-US" dirty="0"/>
              <a:t> he was so happy that some of his students are willing to take the path which he has taken some 15 years before, he gave the loan at meager 4% annual interest (where the business loan is anything about 9% + from any reputed bank in India) </a:t>
            </a:r>
          </a:p>
          <a:p>
            <a:r>
              <a:rPr lang="en-US" dirty="0"/>
              <a:t> </a:t>
            </a:r>
          </a:p>
          <a:p>
            <a:r>
              <a:rPr lang="en-US" dirty="0"/>
              <a:t>You bought the following items to start your Company and plan to inaugurate the portal by 9am 1</a:t>
            </a:r>
            <a:r>
              <a:rPr lang="en-US" baseline="30000" dirty="0"/>
              <a:t>st</a:t>
            </a:r>
            <a:r>
              <a:rPr lang="en-US" dirty="0"/>
              <a:t> August 2020. (very little time left – but you are motivated to go ahead and – confident you will be ready by then)</a:t>
            </a:r>
          </a:p>
          <a:p>
            <a:r>
              <a:rPr lang="en-US" dirty="0"/>
              <a:t> </a:t>
            </a:r>
          </a:p>
          <a:p>
            <a:r>
              <a:rPr lang="en-US" dirty="0"/>
              <a:t>a)      Rented a space to use it as office and keep your servers</a:t>
            </a:r>
          </a:p>
          <a:p>
            <a:r>
              <a:rPr lang="en-US" dirty="0"/>
              <a:t>b)      2 Red Hat Linux Enterprise server. With plenty of memory and </a:t>
            </a:r>
            <a:r>
              <a:rPr lang="en-US" dirty="0" err="1"/>
              <a:t>stoage</a:t>
            </a:r>
            <a:r>
              <a:rPr lang="en-US" dirty="0"/>
              <a:t> space</a:t>
            </a:r>
          </a:p>
          <a:p>
            <a:r>
              <a:rPr lang="en-US" dirty="0"/>
              <a:t>c)      2 live IP address</a:t>
            </a:r>
          </a:p>
          <a:p>
            <a:r>
              <a:rPr lang="en-US" dirty="0"/>
              <a:t>d)     32Mbps internet connection from ISP</a:t>
            </a:r>
          </a:p>
          <a:p>
            <a:r>
              <a:rPr lang="en-US" dirty="0"/>
              <a:t>e)      A domain name as netcamp.in</a:t>
            </a:r>
          </a:p>
          <a:p>
            <a:endParaRPr lang="en-IN" dirty="0"/>
          </a:p>
        </p:txBody>
      </p:sp>
    </p:spTree>
    <p:extLst>
      <p:ext uri="{BB962C8B-B14F-4D97-AF65-F5344CB8AC3E}">
        <p14:creationId xmlns:p14="http://schemas.microsoft.com/office/powerpoint/2010/main" val="24155900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2430" b="44842"/>
          <a:stretch/>
        </p:blipFill>
        <p:spPr>
          <a:xfrm>
            <a:off x="0" y="1406386"/>
            <a:ext cx="9144000" cy="2196624"/>
          </a:xfrm>
          <a:prstGeom prst="rect">
            <a:avLst/>
          </a:prstGeom>
        </p:spPr>
      </p:pic>
      <p:sp>
        <p:nvSpPr>
          <p:cNvPr id="5" name="TextBox 4"/>
          <p:cNvSpPr txBox="1"/>
          <p:nvPr/>
        </p:nvSpPr>
        <p:spPr>
          <a:xfrm>
            <a:off x="20419" y="206056"/>
            <a:ext cx="9073008" cy="1200329"/>
          </a:xfrm>
          <a:prstGeom prst="rect">
            <a:avLst/>
          </a:prstGeom>
          <a:noFill/>
        </p:spPr>
        <p:txBody>
          <a:bodyPr wrap="square" rtlCol="0">
            <a:spAutoFit/>
          </a:bodyPr>
          <a:lstStyle/>
          <a:p>
            <a:r>
              <a:rPr lang="en-IN" dirty="0" smtClean="0"/>
              <a:t>Open internet explorer or any web browser at windows </a:t>
            </a:r>
            <a:r>
              <a:rPr lang="en-IN" dirty="0" err="1" smtClean="0"/>
              <a:t>xp</a:t>
            </a:r>
            <a:r>
              <a:rPr lang="en-IN" dirty="0" smtClean="0"/>
              <a:t>.</a:t>
            </a:r>
          </a:p>
          <a:p>
            <a:r>
              <a:rPr lang="en-IN" dirty="0" smtClean="0"/>
              <a:t>Now search for the Netcamp.in, company.in, and may more which you have created.</a:t>
            </a:r>
          </a:p>
          <a:p>
            <a:r>
              <a:rPr lang="en-IN" dirty="0" smtClean="0"/>
              <a:t>It will show you the displayed message that you have enter in the created folder and have hosted with the help of apache server.</a:t>
            </a:r>
            <a:endParaRPr lang="en-IN"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2768" b="67588"/>
          <a:stretch/>
        </p:blipFill>
        <p:spPr>
          <a:xfrm>
            <a:off x="0" y="4838130"/>
            <a:ext cx="9144000" cy="1009935"/>
          </a:xfrm>
          <a:prstGeom prst="rect">
            <a:avLst/>
          </a:prstGeom>
        </p:spPr>
      </p:pic>
      <p:sp>
        <p:nvSpPr>
          <p:cNvPr id="7" name="TextBox 6"/>
          <p:cNvSpPr txBox="1"/>
          <p:nvPr/>
        </p:nvSpPr>
        <p:spPr>
          <a:xfrm>
            <a:off x="35496" y="4119463"/>
            <a:ext cx="7489807" cy="461665"/>
          </a:xfrm>
          <a:prstGeom prst="rect">
            <a:avLst/>
          </a:prstGeom>
          <a:noFill/>
        </p:spPr>
        <p:txBody>
          <a:bodyPr wrap="none" rtlCol="0">
            <a:spAutoFit/>
          </a:bodyPr>
          <a:lstStyle/>
          <a:p>
            <a:r>
              <a:rPr lang="en-IN" sz="2400" dirty="0" smtClean="0">
                <a:solidFill>
                  <a:schemeClr val="tx2">
                    <a:lumMod val="75000"/>
                  </a:schemeClr>
                </a:solidFill>
              </a:rPr>
              <a:t>This message will be displayed for netcamp.in/company.in.</a:t>
            </a:r>
            <a:endParaRPr lang="en-IN" sz="2400" dirty="0">
              <a:solidFill>
                <a:schemeClr val="tx2">
                  <a:lumMod val="75000"/>
                </a:schemeClr>
              </a:solidFill>
            </a:endParaRPr>
          </a:p>
        </p:txBody>
      </p:sp>
    </p:spTree>
    <p:extLst>
      <p:ext uri="{BB962C8B-B14F-4D97-AF65-F5344CB8AC3E}">
        <p14:creationId xmlns:p14="http://schemas.microsoft.com/office/powerpoint/2010/main" val="12793420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3143" b="33809"/>
          <a:stretch/>
        </p:blipFill>
        <p:spPr>
          <a:xfrm>
            <a:off x="0" y="1844824"/>
            <a:ext cx="9144000" cy="2213113"/>
          </a:xfrm>
          <a:prstGeom prst="rect">
            <a:avLst/>
          </a:prstGeom>
        </p:spPr>
      </p:pic>
      <p:sp>
        <p:nvSpPr>
          <p:cNvPr id="3" name="TextBox 2"/>
          <p:cNvSpPr txBox="1"/>
          <p:nvPr/>
        </p:nvSpPr>
        <p:spPr>
          <a:xfrm>
            <a:off x="1" y="404664"/>
            <a:ext cx="9144000" cy="1323439"/>
          </a:xfrm>
          <a:prstGeom prst="rect">
            <a:avLst/>
          </a:prstGeom>
          <a:noFill/>
        </p:spPr>
        <p:txBody>
          <a:bodyPr wrap="square" rtlCol="0">
            <a:spAutoFit/>
          </a:bodyPr>
          <a:lstStyle/>
          <a:p>
            <a:r>
              <a:rPr lang="en-IN" sz="2000" dirty="0" smtClean="0">
                <a:solidFill>
                  <a:schemeClr val="tx2">
                    <a:lumMod val="75000"/>
                  </a:schemeClr>
                </a:solidFill>
              </a:rPr>
              <a:t>When you want to open mail service of your domain, you just have to type the address i.e. mail.netcamp.in/mail.company.in</a:t>
            </a:r>
          </a:p>
          <a:p>
            <a:r>
              <a:rPr lang="en-IN" sz="2000" dirty="0" smtClean="0">
                <a:solidFill>
                  <a:schemeClr val="tx2">
                    <a:lumMod val="75000"/>
                  </a:schemeClr>
                </a:solidFill>
              </a:rPr>
              <a:t>The below page will appear.</a:t>
            </a:r>
          </a:p>
          <a:p>
            <a:endParaRPr lang="en-IN" sz="2000" dirty="0">
              <a:solidFill>
                <a:schemeClr val="tx2">
                  <a:lumMod val="75000"/>
                </a:schemeClr>
              </a:solidFill>
            </a:endParaRPr>
          </a:p>
        </p:txBody>
      </p:sp>
      <p:sp>
        <p:nvSpPr>
          <p:cNvPr id="4" name="TextBox 3"/>
          <p:cNvSpPr txBox="1"/>
          <p:nvPr/>
        </p:nvSpPr>
        <p:spPr>
          <a:xfrm>
            <a:off x="-10788" y="4365104"/>
            <a:ext cx="8952662" cy="923330"/>
          </a:xfrm>
          <a:prstGeom prst="rect">
            <a:avLst/>
          </a:prstGeom>
          <a:noFill/>
        </p:spPr>
        <p:txBody>
          <a:bodyPr wrap="square" rtlCol="0">
            <a:spAutoFit/>
          </a:bodyPr>
          <a:lstStyle/>
          <a:p>
            <a:r>
              <a:rPr lang="en-IN" dirty="0" smtClean="0">
                <a:solidFill>
                  <a:schemeClr val="tx2">
                    <a:lumMod val="75000"/>
                  </a:schemeClr>
                </a:solidFill>
              </a:rPr>
              <a:t>Now to login you have to give your credentials i.e. the user </a:t>
            </a:r>
            <a:r>
              <a:rPr lang="en-IN" dirty="0">
                <a:solidFill>
                  <a:schemeClr val="tx2">
                    <a:lumMod val="75000"/>
                  </a:schemeClr>
                </a:solidFill>
              </a:rPr>
              <a:t>w</a:t>
            </a:r>
            <a:r>
              <a:rPr lang="en-IN" dirty="0" smtClean="0">
                <a:solidFill>
                  <a:schemeClr val="tx2">
                    <a:lumMod val="75000"/>
                  </a:schemeClr>
                </a:solidFill>
              </a:rPr>
              <a:t>hich you have created in your </a:t>
            </a:r>
            <a:r>
              <a:rPr lang="en-IN" dirty="0" err="1" smtClean="0">
                <a:solidFill>
                  <a:schemeClr val="tx2">
                    <a:lumMod val="75000"/>
                  </a:schemeClr>
                </a:solidFill>
              </a:rPr>
              <a:t>linux</a:t>
            </a:r>
            <a:r>
              <a:rPr lang="en-IN" dirty="0" smtClean="0">
                <a:solidFill>
                  <a:schemeClr val="tx2">
                    <a:lumMod val="75000"/>
                  </a:schemeClr>
                </a:solidFill>
              </a:rPr>
              <a:t> server.</a:t>
            </a:r>
          </a:p>
          <a:p>
            <a:r>
              <a:rPr lang="en-IN" dirty="0" smtClean="0">
                <a:solidFill>
                  <a:schemeClr val="tx2">
                    <a:lumMod val="75000"/>
                  </a:schemeClr>
                </a:solidFill>
              </a:rPr>
              <a:t>For </a:t>
            </a:r>
            <a:r>
              <a:rPr lang="en-IN" dirty="0" err="1" smtClean="0">
                <a:solidFill>
                  <a:schemeClr val="tx2">
                    <a:lumMod val="75000"/>
                  </a:schemeClr>
                </a:solidFill>
              </a:rPr>
              <a:t>eg</a:t>
            </a:r>
            <a:r>
              <a:rPr lang="en-IN" dirty="0" smtClean="0">
                <a:solidFill>
                  <a:schemeClr val="tx2">
                    <a:lumMod val="75000"/>
                  </a:schemeClr>
                </a:solidFill>
              </a:rPr>
              <a:t>. Chairman,user1, etc.</a:t>
            </a:r>
          </a:p>
        </p:txBody>
      </p:sp>
    </p:spTree>
    <p:extLst>
      <p:ext uri="{BB962C8B-B14F-4D97-AF65-F5344CB8AC3E}">
        <p14:creationId xmlns:p14="http://schemas.microsoft.com/office/powerpoint/2010/main" val="29427988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7638" b="16683"/>
          <a:stretch/>
        </p:blipFill>
        <p:spPr>
          <a:xfrm>
            <a:off x="0" y="1988840"/>
            <a:ext cx="9144000" cy="2862470"/>
          </a:xfrm>
          <a:prstGeom prst="rect">
            <a:avLst/>
          </a:prstGeom>
        </p:spPr>
      </p:pic>
      <p:sp>
        <p:nvSpPr>
          <p:cNvPr id="3" name="TextBox 2"/>
          <p:cNvSpPr txBox="1"/>
          <p:nvPr/>
        </p:nvSpPr>
        <p:spPr>
          <a:xfrm>
            <a:off x="107504" y="597279"/>
            <a:ext cx="8640960" cy="1015663"/>
          </a:xfrm>
          <a:prstGeom prst="rect">
            <a:avLst/>
          </a:prstGeom>
          <a:noFill/>
        </p:spPr>
        <p:txBody>
          <a:bodyPr wrap="square" rtlCol="0">
            <a:spAutoFit/>
          </a:bodyPr>
          <a:lstStyle/>
          <a:p>
            <a:r>
              <a:rPr lang="en-IN" sz="2000" dirty="0" smtClean="0">
                <a:solidFill>
                  <a:schemeClr val="tx2">
                    <a:lumMod val="75000"/>
                  </a:schemeClr>
                </a:solidFill>
              </a:rPr>
              <a:t>The below mail service page will appear. This allows you to send mail to all the different users you have created and also to the inter mail user i.e. google.com, yahoo.com, etc.</a:t>
            </a:r>
            <a:endParaRPr lang="en-IN" sz="2000" dirty="0">
              <a:solidFill>
                <a:schemeClr val="tx2">
                  <a:lumMod val="75000"/>
                </a:schemeClr>
              </a:solidFill>
            </a:endParaRPr>
          </a:p>
        </p:txBody>
      </p:sp>
    </p:spTree>
    <p:extLst>
      <p:ext uri="{BB962C8B-B14F-4D97-AF65-F5344CB8AC3E}">
        <p14:creationId xmlns:p14="http://schemas.microsoft.com/office/powerpoint/2010/main" val="7305516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3514" b="7660"/>
          <a:stretch/>
        </p:blipFill>
        <p:spPr>
          <a:xfrm>
            <a:off x="-31645" y="1556792"/>
            <a:ext cx="9144000" cy="3538331"/>
          </a:xfrm>
          <a:prstGeom prst="rect">
            <a:avLst/>
          </a:prstGeom>
        </p:spPr>
      </p:pic>
      <p:sp>
        <p:nvSpPr>
          <p:cNvPr id="3" name="TextBox 2"/>
          <p:cNvSpPr txBox="1"/>
          <p:nvPr/>
        </p:nvSpPr>
        <p:spPr>
          <a:xfrm>
            <a:off x="-1016" y="620688"/>
            <a:ext cx="9145016" cy="830997"/>
          </a:xfrm>
          <a:prstGeom prst="rect">
            <a:avLst/>
          </a:prstGeom>
          <a:noFill/>
        </p:spPr>
        <p:txBody>
          <a:bodyPr wrap="square" rtlCol="0">
            <a:spAutoFit/>
          </a:bodyPr>
          <a:lstStyle/>
          <a:p>
            <a:r>
              <a:rPr lang="en-IN" sz="2400" dirty="0" smtClean="0">
                <a:solidFill>
                  <a:schemeClr val="tx2">
                    <a:lumMod val="75000"/>
                  </a:schemeClr>
                </a:solidFill>
              </a:rPr>
              <a:t>Now click on the option to create a users mail Id and also to edit users personal information.</a:t>
            </a:r>
            <a:endParaRPr lang="en-IN" sz="2400" dirty="0">
              <a:solidFill>
                <a:schemeClr val="tx2">
                  <a:lumMod val="75000"/>
                </a:schemeClr>
              </a:solidFill>
            </a:endParaRPr>
          </a:p>
        </p:txBody>
      </p:sp>
      <p:sp>
        <p:nvSpPr>
          <p:cNvPr id="4" name="TextBox 3"/>
          <p:cNvSpPr txBox="1"/>
          <p:nvPr/>
        </p:nvSpPr>
        <p:spPr>
          <a:xfrm>
            <a:off x="0" y="5445224"/>
            <a:ext cx="9144000" cy="830997"/>
          </a:xfrm>
          <a:prstGeom prst="rect">
            <a:avLst/>
          </a:prstGeom>
          <a:noFill/>
        </p:spPr>
        <p:txBody>
          <a:bodyPr wrap="square" rtlCol="0">
            <a:spAutoFit/>
          </a:bodyPr>
          <a:lstStyle/>
          <a:p>
            <a:r>
              <a:rPr lang="en-IN" sz="2400" dirty="0" smtClean="0">
                <a:solidFill>
                  <a:schemeClr val="tx2">
                    <a:lumMod val="75000"/>
                  </a:schemeClr>
                </a:solidFill>
              </a:rPr>
              <a:t>After you are done with the personal information, click on the submit button.</a:t>
            </a:r>
            <a:endParaRPr lang="en-IN" sz="2400" dirty="0">
              <a:solidFill>
                <a:schemeClr val="tx2">
                  <a:lumMod val="75000"/>
                </a:schemeClr>
              </a:solidFill>
            </a:endParaRPr>
          </a:p>
        </p:txBody>
      </p:sp>
    </p:spTree>
    <p:extLst>
      <p:ext uri="{BB962C8B-B14F-4D97-AF65-F5344CB8AC3E}">
        <p14:creationId xmlns:p14="http://schemas.microsoft.com/office/powerpoint/2010/main" val="41788625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3771" b="15394"/>
          <a:stretch/>
        </p:blipFill>
        <p:spPr>
          <a:xfrm>
            <a:off x="0" y="2080591"/>
            <a:ext cx="9144000" cy="3127513"/>
          </a:xfrm>
          <a:prstGeom prst="rect">
            <a:avLst/>
          </a:prstGeom>
        </p:spPr>
      </p:pic>
      <p:sp>
        <p:nvSpPr>
          <p:cNvPr id="3" name="TextBox 2"/>
          <p:cNvSpPr txBox="1"/>
          <p:nvPr/>
        </p:nvSpPr>
        <p:spPr>
          <a:xfrm>
            <a:off x="0" y="476672"/>
            <a:ext cx="9036496" cy="1200329"/>
          </a:xfrm>
          <a:prstGeom prst="rect">
            <a:avLst/>
          </a:prstGeom>
          <a:noFill/>
        </p:spPr>
        <p:txBody>
          <a:bodyPr wrap="square" rtlCol="0">
            <a:spAutoFit/>
          </a:bodyPr>
          <a:lstStyle/>
          <a:p>
            <a:r>
              <a:rPr lang="en-IN" sz="2400" dirty="0" smtClean="0">
                <a:solidFill>
                  <a:schemeClr val="tx2">
                    <a:lumMod val="75000"/>
                  </a:schemeClr>
                </a:solidFill>
              </a:rPr>
              <a:t>You can now compose a mail to the different users from different department after you are done with adding personal information of all the users.</a:t>
            </a:r>
            <a:endParaRPr lang="en-IN" sz="2400" dirty="0">
              <a:solidFill>
                <a:schemeClr val="tx2">
                  <a:lumMod val="75000"/>
                </a:schemeClr>
              </a:solidFill>
            </a:endParaRPr>
          </a:p>
        </p:txBody>
      </p:sp>
    </p:spTree>
    <p:extLst>
      <p:ext uri="{BB962C8B-B14F-4D97-AF65-F5344CB8AC3E}">
        <p14:creationId xmlns:p14="http://schemas.microsoft.com/office/powerpoint/2010/main" val="37175960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062" y="188640"/>
            <a:ext cx="9078558" cy="954107"/>
          </a:xfrm>
          <a:prstGeom prst="rect">
            <a:avLst/>
          </a:prstGeom>
          <a:noFill/>
        </p:spPr>
        <p:txBody>
          <a:bodyPr wrap="square" rtlCol="0">
            <a:spAutoFit/>
          </a:bodyPr>
          <a:lstStyle/>
          <a:p>
            <a:pPr algn="ctr"/>
            <a:r>
              <a:rPr lang="en-IN" sz="2800" dirty="0" smtClean="0">
                <a:solidFill>
                  <a:srgbClr val="FF0000"/>
                </a:solidFill>
                <a:latin typeface="Berlin Sans FB" pitchFamily="34" charset="0"/>
              </a:rPr>
              <a:t>Steps to change the logo and content of index page in webmail.</a:t>
            </a:r>
            <a:endParaRPr lang="en-IN" sz="2800" dirty="0">
              <a:solidFill>
                <a:srgbClr val="FF0000"/>
              </a:solidFill>
              <a:latin typeface="Berlin Sans FB"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3628" t="23681" r="3350"/>
          <a:stretch/>
        </p:blipFill>
        <p:spPr>
          <a:xfrm>
            <a:off x="251520" y="1556792"/>
            <a:ext cx="3419060" cy="2449788"/>
          </a:xfrm>
          <a:prstGeom prst="rect">
            <a:avLst/>
          </a:prstGeom>
        </p:spPr>
      </p:pic>
      <p:sp>
        <p:nvSpPr>
          <p:cNvPr id="4" name="Right Arrow 3"/>
          <p:cNvSpPr/>
          <p:nvPr/>
        </p:nvSpPr>
        <p:spPr>
          <a:xfrm>
            <a:off x="4008013" y="248886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6377" t="26349" r="35942" b="34469"/>
          <a:stretch/>
        </p:blipFill>
        <p:spPr>
          <a:xfrm>
            <a:off x="5508104" y="1556792"/>
            <a:ext cx="2736304" cy="2449787"/>
          </a:xfrm>
          <a:prstGeom prst="rect">
            <a:avLst/>
          </a:prstGeom>
        </p:spPr>
      </p:pic>
      <p:sp>
        <p:nvSpPr>
          <p:cNvPr id="6" name="TextBox 5"/>
          <p:cNvSpPr txBox="1"/>
          <p:nvPr/>
        </p:nvSpPr>
        <p:spPr>
          <a:xfrm>
            <a:off x="0" y="4191471"/>
            <a:ext cx="8784976" cy="2554545"/>
          </a:xfrm>
          <a:prstGeom prst="rect">
            <a:avLst/>
          </a:prstGeom>
          <a:noFill/>
        </p:spPr>
        <p:txBody>
          <a:bodyPr wrap="square" rtlCol="0">
            <a:spAutoFit/>
          </a:bodyPr>
          <a:lstStyle/>
          <a:p>
            <a:r>
              <a:rPr lang="en-IN" sz="2000" dirty="0" smtClean="0">
                <a:solidFill>
                  <a:schemeClr val="bg2">
                    <a:lumMod val="25000"/>
                  </a:schemeClr>
                </a:solidFill>
                <a:latin typeface="Arial Rounded MT Bold" pitchFamily="34" charset="0"/>
              </a:rPr>
              <a:t>1 ) Go to windows samba share of </a:t>
            </a:r>
            <a:r>
              <a:rPr lang="en-IN" sz="2000" dirty="0" err="1" smtClean="0">
                <a:solidFill>
                  <a:schemeClr val="bg2">
                    <a:lumMod val="25000"/>
                  </a:schemeClr>
                </a:solidFill>
                <a:latin typeface="Arial Rounded MT Bold" pitchFamily="34" charset="0"/>
              </a:rPr>
              <a:t>linux</a:t>
            </a:r>
            <a:r>
              <a:rPr lang="en-IN" sz="2000" dirty="0" smtClean="0">
                <a:solidFill>
                  <a:schemeClr val="bg2">
                    <a:lumMod val="25000"/>
                  </a:schemeClr>
                </a:solidFill>
                <a:latin typeface="Arial Rounded MT Bold" pitchFamily="34" charset="0"/>
              </a:rPr>
              <a:t>.</a:t>
            </a:r>
          </a:p>
          <a:p>
            <a:r>
              <a:rPr lang="en-IN" sz="2000" dirty="0" smtClean="0">
                <a:solidFill>
                  <a:schemeClr val="bg2">
                    <a:lumMod val="25000"/>
                  </a:schemeClr>
                </a:solidFill>
                <a:latin typeface="Arial Rounded MT Bold" pitchFamily="34" charset="0"/>
              </a:rPr>
              <a:t>2 ) Go to </a:t>
            </a:r>
            <a:r>
              <a:rPr lang="en-IN" sz="2000" dirty="0" err="1" smtClean="0">
                <a:solidFill>
                  <a:schemeClr val="bg2">
                    <a:lumMod val="25000"/>
                  </a:schemeClr>
                </a:solidFill>
                <a:latin typeface="Arial Rounded MT Bold" pitchFamily="34" charset="0"/>
              </a:rPr>
              <a:t>squirrelmail</a:t>
            </a:r>
            <a:r>
              <a:rPr lang="en-IN" sz="2000" dirty="0" smtClean="0">
                <a:solidFill>
                  <a:schemeClr val="bg2">
                    <a:lumMod val="25000"/>
                  </a:schemeClr>
                </a:solidFill>
                <a:latin typeface="Arial Rounded MT Bold" pitchFamily="34" charset="0"/>
              </a:rPr>
              <a:t>, then to Images folder. Delete the </a:t>
            </a:r>
            <a:r>
              <a:rPr lang="en-IN" sz="2000" dirty="0" err="1" smtClean="0">
                <a:solidFill>
                  <a:schemeClr val="bg2">
                    <a:lumMod val="25000"/>
                  </a:schemeClr>
                </a:solidFill>
                <a:latin typeface="Arial Rounded MT Bold" pitchFamily="34" charset="0"/>
              </a:rPr>
              <a:t>sm_logo</a:t>
            </a:r>
            <a:r>
              <a:rPr lang="en-IN" sz="2000" dirty="0" smtClean="0">
                <a:solidFill>
                  <a:schemeClr val="bg2">
                    <a:lumMod val="25000"/>
                  </a:schemeClr>
                </a:solidFill>
                <a:latin typeface="Arial Rounded MT Bold" pitchFamily="34" charset="0"/>
              </a:rPr>
              <a:t> image and add </a:t>
            </a:r>
            <a:r>
              <a:rPr lang="en-IN" sz="2000" dirty="0" err="1" smtClean="0">
                <a:solidFill>
                  <a:schemeClr val="bg2">
                    <a:lumMod val="25000"/>
                  </a:schemeClr>
                </a:solidFill>
                <a:latin typeface="Arial Rounded MT Bold" pitchFamily="34" charset="0"/>
              </a:rPr>
              <a:t>netcamp</a:t>
            </a:r>
            <a:r>
              <a:rPr lang="en-IN" sz="2000" dirty="0" smtClean="0">
                <a:solidFill>
                  <a:schemeClr val="bg2">
                    <a:lumMod val="25000"/>
                  </a:schemeClr>
                </a:solidFill>
                <a:latin typeface="Arial Rounded MT Bold" pitchFamily="34" charset="0"/>
              </a:rPr>
              <a:t> logo in </a:t>
            </a:r>
            <a:r>
              <a:rPr lang="en-IN" sz="2000" dirty="0" err="1" smtClean="0">
                <a:solidFill>
                  <a:schemeClr val="bg2">
                    <a:lumMod val="25000"/>
                  </a:schemeClr>
                </a:solidFill>
                <a:latin typeface="Arial Rounded MT Bold" pitchFamily="34" charset="0"/>
              </a:rPr>
              <a:t>png</a:t>
            </a:r>
            <a:r>
              <a:rPr lang="en-IN" sz="2000" dirty="0" smtClean="0">
                <a:solidFill>
                  <a:schemeClr val="bg2">
                    <a:lumMod val="25000"/>
                  </a:schemeClr>
                </a:solidFill>
                <a:latin typeface="Arial Rounded MT Bold" pitchFamily="34" charset="0"/>
              </a:rPr>
              <a:t> format also rename the </a:t>
            </a:r>
            <a:r>
              <a:rPr lang="en-IN" sz="2000" dirty="0" err="1" smtClean="0">
                <a:solidFill>
                  <a:schemeClr val="bg2">
                    <a:lumMod val="25000"/>
                  </a:schemeClr>
                </a:solidFill>
                <a:latin typeface="Arial Rounded MT Bold" pitchFamily="34" charset="0"/>
              </a:rPr>
              <a:t>netcamp</a:t>
            </a:r>
            <a:r>
              <a:rPr lang="en-IN" sz="2000" dirty="0" smtClean="0">
                <a:solidFill>
                  <a:schemeClr val="bg2">
                    <a:lumMod val="25000"/>
                  </a:schemeClr>
                </a:solidFill>
                <a:latin typeface="Arial Rounded MT Bold" pitchFamily="34" charset="0"/>
              </a:rPr>
              <a:t> image to </a:t>
            </a:r>
            <a:r>
              <a:rPr lang="en-IN" sz="2000" dirty="0" err="1" smtClean="0">
                <a:solidFill>
                  <a:schemeClr val="bg2">
                    <a:lumMod val="25000"/>
                  </a:schemeClr>
                </a:solidFill>
                <a:latin typeface="Arial Rounded MT Bold" pitchFamily="34" charset="0"/>
              </a:rPr>
              <a:t>sm_logo</a:t>
            </a:r>
            <a:r>
              <a:rPr lang="en-IN" sz="2000" dirty="0" smtClean="0">
                <a:solidFill>
                  <a:schemeClr val="bg2">
                    <a:lumMod val="25000"/>
                  </a:schemeClr>
                </a:solidFill>
                <a:latin typeface="Arial Rounded MT Bold" pitchFamily="34" charset="0"/>
              </a:rPr>
              <a:t>.</a:t>
            </a:r>
          </a:p>
          <a:p>
            <a:r>
              <a:rPr lang="en-IN" sz="2000" dirty="0" smtClean="0">
                <a:solidFill>
                  <a:schemeClr val="bg2">
                    <a:lumMod val="25000"/>
                  </a:schemeClr>
                </a:solidFill>
                <a:latin typeface="Arial Rounded MT Bold" pitchFamily="34" charset="0"/>
              </a:rPr>
              <a:t>3) Go to </a:t>
            </a:r>
            <a:r>
              <a:rPr lang="en-IN" sz="2000" dirty="0" err="1" smtClean="0">
                <a:solidFill>
                  <a:schemeClr val="bg2">
                    <a:lumMod val="25000"/>
                  </a:schemeClr>
                </a:solidFill>
                <a:latin typeface="Arial Rounded MT Bold" pitchFamily="34" charset="0"/>
              </a:rPr>
              <a:t>src</a:t>
            </a:r>
            <a:r>
              <a:rPr lang="en-IN" sz="2000" dirty="0" smtClean="0">
                <a:solidFill>
                  <a:schemeClr val="bg2">
                    <a:lumMod val="25000"/>
                  </a:schemeClr>
                </a:solidFill>
                <a:latin typeface="Arial Rounded MT Bold" pitchFamily="34" charset="0"/>
              </a:rPr>
              <a:t> folder, then edit the </a:t>
            </a:r>
            <a:r>
              <a:rPr lang="en-IN" sz="2000" dirty="0" err="1" smtClean="0">
                <a:solidFill>
                  <a:schemeClr val="bg2">
                    <a:lumMod val="25000"/>
                  </a:schemeClr>
                </a:solidFill>
                <a:latin typeface="Arial Rounded MT Bold" pitchFamily="34" charset="0"/>
              </a:rPr>
              <a:t>login.php</a:t>
            </a:r>
            <a:r>
              <a:rPr lang="en-IN" sz="2000" dirty="0" smtClean="0">
                <a:solidFill>
                  <a:schemeClr val="bg2">
                    <a:lumMod val="25000"/>
                  </a:schemeClr>
                </a:solidFill>
                <a:latin typeface="Arial Rounded MT Bold" pitchFamily="34" charset="0"/>
              </a:rPr>
              <a:t> file by your own company name and then save the file. This can also be done from the </a:t>
            </a:r>
            <a:r>
              <a:rPr lang="en-IN" sz="2000" dirty="0" err="1" smtClean="0">
                <a:solidFill>
                  <a:schemeClr val="bg2">
                    <a:lumMod val="25000"/>
                  </a:schemeClr>
                </a:solidFill>
                <a:latin typeface="Arial Rounded MT Bold" pitchFamily="34" charset="0"/>
              </a:rPr>
              <a:t>linux</a:t>
            </a:r>
            <a:r>
              <a:rPr lang="en-IN" sz="2000" dirty="0" smtClean="0">
                <a:solidFill>
                  <a:schemeClr val="bg2">
                    <a:lumMod val="25000"/>
                  </a:schemeClr>
                </a:solidFill>
                <a:latin typeface="Arial Rounded MT Bold" pitchFamily="34" charset="0"/>
              </a:rPr>
              <a:t> server i.e. go to /</a:t>
            </a:r>
            <a:r>
              <a:rPr lang="en-IN" sz="2000" dirty="0" err="1" smtClean="0">
                <a:solidFill>
                  <a:schemeClr val="bg2">
                    <a:lumMod val="25000"/>
                  </a:schemeClr>
                </a:solidFill>
                <a:latin typeface="Arial Rounded MT Bold" pitchFamily="34" charset="0"/>
              </a:rPr>
              <a:t>usr</a:t>
            </a:r>
            <a:r>
              <a:rPr lang="en-IN" sz="2000" dirty="0" smtClean="0">
                <a:solidFill>
                  <a:schemeClr val="bg2">
                    <a:lumMod val="25000"/>
                  </a:schemeClr>
                </a:solidFill>
                <a:latin typeface="Arial Rounded MT Bold" pitchFamily="34" charset="0"/>
              </a:rPr>
              <a:t>/share/</a:t>
            </a:r>
            <a:r>
              <a:rPr lang="en-IN" sz="2000" dirty="0" err="1" smtClean="0">
                <a:solidFill>
                  <a:schemeClr val="bg2">
                    <a:lumMod val="25000"/>
                  </a:schemeClr>
                </a:solidFill>
                <a:latin typeface="Arial Rounded MT Bold" pitchFamily="34" charset="0"/>
              </a:rPr>
              <a:t>squirrelmail</a:t>
            </a:r>
            <a:r>
              <a:rPr lang="en-IN" sz="2000" dirty="0" smtClean="0">
                <a:solidFill>
                  <a:schemeClr val="bg2">
                    <a:lumMod val="25000"/>
                  </a:schemeClr>
                </a:solidFill>
                <a:latin typeface="Arial Rounded MT Bold" pitchFamily="34" charset="0"/>
              </a:rPr>
              <a:t>/</a:t>
            </a:r>
            <a:r>
              <a:rPr lang="en-IN" sz="2000" dirty="0" err="1" smtClean="0">
                <a:solidFill>
                  <a:schemeClr val="bg2">
                    <a:lumMod val="25000"/>
                  </a:schemeClr>
                </a:solidFill>
                <a:latin typeface="Arial Rounded MT Bold" pitchFamily="34" charset="0"/>
              </a:rPr>
              <a:t>src</a:t>
            </a:r>
            <a:r>
              <a:rPr lang="en-IN" sz="2000" dirty="0" smtClean="0">
                <a:solidFill>
                  <a:schemeClr val="bg2">
                    <a:lumMod val="25000"/>
                  </a:schemeClr>
                </a:solidFill>
                <a:latin typeface="Arial Rounded MT Bold" pitchFamily="34" charset="0"/>
              </a:rPr>
              <a:t> then write on the file and save it. The file is in HTML format.</a:t>
            </a:r>
            <a:endParaRPr lang="en-IN" sz="2000" dirty="0">
              <a:solidFill>
                <a:schemeClr val="bg2">
                  <a:lumMod val="25000"/>
                </a:schemeClr>
              </a:solidFill>
              <a:latin typeface="Arial Rounded MT Bold" pitchFamily="34" charset="0"/>
            </a:endParaRPr>
          </a:p>
        </p:txBody>
      </p:sp>
    </p:spTree>
    <p:extLst>
      <p:ext uri="{BB962C8B-B14F-4D97-AF65-F5344CB8AC3E}">
        <p14:creationId xmlns:p14="http://schemas.microsoft.com/office/powerpoint/2010/main" val="32197264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1801" y="1931226"/>
            <a:ext cx="5741315" cy="1200329"/>
          </a:xfrm>
          <a:prstGeom prst="rect">
            <a:avLst/>
          </a:prstGeom>
          <a:noFill/>
        </p:spPr>
        <p:txBody>
          <a:bodyPr wrap="none" rtlCol="0">
            <a:spAutoFit/>
          </a:bodyPr>
          <a:lstStyle/>
          <a:p>
            <a:r>
              <a:rPr lang="en-IN" sz="7200" dirty="0" smtClean="0">
                <a:solidFill>
                  <a:schemeClr val="accent6">
                    <a:lumMod val="75000"/>
                  </a:schemeClr>
                </a:solidFill>
                <a:latin typeface="Arial Rounded MT Bold" pitchFamily="34" charset="0"/>
              </a:rPr>
              <a:t>THANK YOU</a:t>
            </a:r>
            <a:endParaRPr lang="en-IN" sz="7200" dirty="0">
              <a:solidFill>
                <a:schemeClr val="accent6">
                  <a:lumMod val="75000"/>
                </a:schemeClr>
              </a:solidFill>
              <a:latin typeface="Arial Rounded MT Bold" pitchFamily="34" charset="0"/>
            </a:endParaRPr>
          </a:p>
        </p:txBody>
      </p:sp>
      <p:sp>
        <p:nvSpPr>
          <p:cNvPr id="3" name="TextBox 2"/>
          <p:cNvSpPr txBox="1"/>
          <p:nvPr/>
        </p:nvSpPr>
        <p:spPr>
          <a:xfrm>
            <a:off x="2180994" y="3356992"/>
            <a:ext cx="4551246" cy="923330"/>
          </a:xfrm>
          <a:prstGeom prst="rect">
            <a:avLst/>
          </a:prstGeom>
          <a:noFill/>
        </p:spPr>
        <p:txBody>
          <a:bodyPr wrap="none" rtlCol="0">
            <a:spAutoFit/>
          </a:bodyPr>
          <a:lstStyle/>
          <a:p>
            <a:r>
              <a:rPr lang="en-IN" dirty="0" smtClean="0">
                <a:solidFill>
                  <a:schemeClr val="bg2">
                    <a:lumMod val="25000"/>
                  </a:schemeClr>
                </a:solidFill>
                <a:latin typeface="Berlin Sans FB" pitchFamily="34" charset="0"/>
              </a:rPr>
              <a:t>  NETCAMP SOLUTIONS </a:t>
            </a:r>
            <a:r>
              <a:rPr lang="en-IN" dirty="0" smtClean="0">
                <a:solidFill>
                  <a:schemeClr val="bg2">
                    <a:lumMod val="25000"/>
                  </a:schemeClr>
                </a:solidFill>
                <a:latin typeface="Berlin Sans FB" pitchFamily="34" charset="0"/>
              </a:rPr>
              <a:t>PRIVATE </a:t>
            </a:r>
            <a:r>
              <a:rPr lang="en-IN" dirty="0" smtClean="0">
                <a:solidFill>
                  <a:schemeClr val="bg2">
                    <a:lumMod val="25000"/>
                  </a:schemeClr>
                </a:solidFill>
                <a:latin typeface="Berlin Sans FB" pitchFamily="34" charset="0"/>
              </a:rPr>
              <a:t>LIMITED </a:t>
            </a:r>
          </a:p>
          <a:p>
            <a:pPr algn="ctr"/>
            <a:r>
              <a:rPr lang="en-IN" dirty="0" smtClean="0">
                <a:solidFill>
                  <a:schemeClr val="bg2">
                    <a:lumMod val="25000"/>
                  </a:schemeClr>
                </a:solidFill>
                <a:latin typeface="Berlin Sans FB" pitchFamily="34" charset="0"/>
              </a:rPr>
              <a:t>AND ALSO TO THE EVERY INDIVIDUAL </a:t>
            </a:r>
          </a:p>
          <a:p>
            <a:pPr algn="ctr"/>
            <a:r>
              <a:rPr lang="en-IN" dirty="0" smtClean="0">
                <a:solidFill>
                  <a:schemeClr val="bg2">
                    <a:lumMod val="25000"/>
                  </a:schemeClr>
                </a:solidFill>
                <a:latin typeface="Berlin Sans FB" pitchFamily="34" charset="0"/>
              </a:rPr>
              <a:t>WHO’S A PART OF THIS PROGRAM</a:t>
            </a:r>
            <a:endParaRPr lang="en-IN" dirty="0">
              <a:solidFill>
                <a:schemeClr val="bg2">
                  <a:lumMod val="25000"/>
                </a:schemeClr>
              </a:solidFill>
              <a:latin typeface="Berlin Sans FB" pitchFamily="34" charset="0"/>
            </a:endParaRPr>
          </a:p>
        </p:txBody>
      </p:sp>
    </p:spTree>
    <p:extLst>
      <p:ext uri="{BB962C8B-B14F-4D97-AF65-F5344CB8AC3E}">
        <p14:creationId xmlns:p14="http://schemas.microsoft.com/office/powerpoint/2010/main" val="16997445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332656"/>
            <a:ext cx="8784976" cy="6740307"/>
          </a:xfrm>
          <a:prstGeom prst="rect">
            <a:avLst/>
          </a:prstGeom>
          <a:noFill/>
        </p:spPr>
        <p:txBody>
          <a:bodyPr wrap="square" rtlCol="0">
            <a:spAutoFit/>
          </a:bodyPr>
          <a:lstStyle/>
          <a:p>
            <a:r>
              <a:rPr lang="en-US" dirty="0"/>
              <a:t>After a group meeting you decided to do the following and get it going.</a:t>
            </a:r>
          </a:p>
          <a:p>
            <a:r>
              <a:rPr lang="en-US" dirty="0"/>
              <a:t> </a:t>
            </a:r>
          </a:p>
          <a:p>
            <a:r>
              <a:rPr lang="en-US" dirty="0"/>
              <a:t>Create one web server which will host all the web sites for the Company (netcamp.in)</a:t>
            </a:r>
          </a:p>
          <a:p>
            <a:r>
              <a:rPr lang="en-US" dirty="0"/>
              <a:t>Create one DNS server (which is same as your web server).</a:t>
            </a:r>
          </a:p>
          <a:p>
            <a:r>
              <a:rPr lang="en-US" dirty="0"/>
              <a:t>Create one mailing server which will provide the email service for the Institution / Company (mail.netcamp.in – and should be able to access from web). Mail server should have POP3 support so user can download email in their own laptop/desktop. (Please customize the mail page with your own company logo and company name)</a:t>
            </a:r>
          </a:p>
          <a:p>
            <a:r>
              <a:rPr lang="en-US" dirty="0"/>
              <a:t>The mail server will be the file server which will have file storage space for the user.</a:t>
            </a:r>
          </a:p>
          <a:p>
            <a:r>
              <a:rPr lang="en-US" dirty="0"/>
              <a:t>File server will also have a </a:t>
            </a:r>
            <a:r>
              <a:rPr lang="en-US" dirty="0" err="1"/>
              <a:t>dhcp</a:t>
            </a:r>
            <a:r>
              <a:rPr lang="en-US" dirty="0"/>
              <a:t> server (range of </a:t>
            </a:r>
            <a:r>
              <a:rPr lang="en-US" dirty="0" err="1"/>
              <a:t>ips</a:t>
            </a:r>
            <a:r>
              <a:rPr lang="en-US" dirty="0"/>
              <a:t> =192.168.1.150 to 192.168.1.190 gateway=192.168.1.1 and </a:t>
            </a:r>
            <a:r>
              <a:rPr lang="en-US" dirty="0" err="1"/>
              <a:t>dns</a:t>
            </a:r>
            <a:r>
              <a:rPr lang="en-US" dirty="0"/>
              <a:t> server = give your </a:t>
            </a:r>
            <a:r>
              <a:rPr lang="en-US" dirty="0" err="1"/>
              <a:t>dns</a:t>
            </a:r>
            <a:r>
              <a:rPr lang="en-US" dirty="0"/>
              <a:t> server) so that it can give </a:t>
            </a:r>
            <a:r>
              <a:rPr lang="en-US" dirty="0" err="1"/>
              <a:t>ip</a:t>
            </a:r>
            <a:r>
              <a:rPr lang="en-US" dirty="0"/>
              <a:t> address to all client machines.</a:t>
            </a:r>
          </a:p>
          <a:p>
            <a:r>
              <a:rPr lang="en-US" dirty="0"/>
              <a:t>Implement samba on your file server so it can be accessed from a windows machine.</a:t>
            </a:r>
          </a:p>
          <a:p>
            <a:r>
              <a:rPr lang="en-US" dirty="0"/>
              <a:t>You were 4/5 in your group you decided that  you will be the Chairman of the company and will have access to all the files / folders in your company. You created three departments – Sales, </a:t>
            </a:r>
            <a:r>
              <a:rPr lang="en-US" dirty="0" err="1"/>
              <a:t>RandD</a:t>
            </a:r>
            <a:r>
              <a:rPr lang="en-US" dirty="0"/>
              <a:t> and Accounts. Please divide the group members in all these groups. For the file management you decided about the following points.</a:t>
            </a:r>
          </a:p>
          <a:p>
            <a:r>
              <a:rPr lang="en-US" dirty="0"/>
              <a:t> </a:t>
            </a:r>
          </a:p>
          <a:p>
            <a:r>
              <a:rPr lang="en-US" dirty="0"/>
              <a:t>Create a new partition where you will mount a folder called chairman and enable quota only for the chairman user for 200 </a:t>
            </a:r>
            <a:r>
              <a:rPr lang="en-US" dirty="0" err="1"/>
              <a:t>mb</a:t>
            </a:r>
            <a:r>
              <a:rPr lang="en-US" dirty="0"/>
              <a:t>.</a:t>
            </a:r>
          </a:p>
          <a:p>
            <a:r>
              <a:rPr lang="en-US" dirty="0"/>
              <a:t> </a:t>
            </a:r>
          </a:p>
          <a:p>
            <a:r>
              <a:rPr lang="en-US" dirty="0"/>
              <a:t>Email address</a:t>
            </a:r>
          </a:p>
          <a:p>
            <a:r>
              <a:rPr lang="en-US" u="sng" dirty="0">
                <a:hlinkClick r:id="rId2"/>
              </a:rPr>
              <a:t>username@netcamp.in</a:t>
            </a:r>
            <a:endParaRPr lang="en-US" dirty="0"/>
          </a:p>
          <a:p>
            <a:endParaRPr lang="en-IN" dirty="0"/>
          </a:p>
        </p:txBody>
      </p:sp>
    </p:spTree>
    <p:extLst>
      <p:ext uri="{BB962C8B-B14F-4D97-AF65-F5344CB8AC3E}">
        <p14:creationId xmlns:p14="http://schemas.microsoft.com/office/powerpoint/2010/main" val="68814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692696"/>
            <a:ext cx="8748464" cy="5078313"/>
          </a:xfrm>
          <a:prstGeom prst="rect">
            <a:avLst/>
          </a:prstGeom>
          <a:noFill/>
        </p:spPr>
        <p:txBody>
          <a:bodyPr wrap="square" rtlCol="0">
            <a:spAutoFit/>
          </a:bodyPr>
          <a:lstStyle/>
          <a:p>
            <a:r>
              <a:rPr lang="en-US" dirty="0"/>
              <a:t>company.in (should also open as www.netcamp.in)</a:t>
            </a:r>
          </a:p>
          <a:p>
            <a:r>
              <a:rPr lang="en-US" dirty="0"/>
              <a:t>sales.company.in</a:t>
            </a:r>
          </a:p>
          <a:p>
            <a:r>
              <a:rPr lang="en-US" dirty="0"/>
              <a:t>research.company.in</a:t>
            </a:r>
          </a:p>
          <a:p>
            <a:r>
              <a:rPr lang="en-US" dirty="0"/>
              <a:t>accounts.company.in</a:t>
            </a:r>
          </a:p>
          <a:p>
            <a:r>
              <a:rPr lang="en-US" dirty="0"/>
              <a:t>mail.company.in</a:t>
            </a:r>
          </a:p>
          <a:p>
            <a:r>
              <a:rPr lang="en-US" dirty="0"/>
              <a:t> </a:t>
            </a:r>
          </a:p>
          <a:p>
            <a:r>
              <a:rPr lang="en-US" dirty="0"/>
              <a:t>Common data folder for user (only departmental access – only the department people can read and write on the same) (samba share)</a:t>
            </a:r>
          </a:p>
          <a:p>
            <a:r>
              <a:rPr lang="en-US" dirty="0"/>
              <a:t> </a:t>
            </a:r>
          </a:p>
          <a:p>
            <a:r>
              <a:rPr lang="en-US" dirty="0"/>
              <a:t>/</a:t>
            </a:r>
            <a:r>
              <a:rPr lang="en-US" dirty="0" err="1"/>
              <a:t>departmentname</a:t>
            </a:r>
            <a:r>
              <a:rPr lang="en-US" dirty="0"/>
              <a:t>/data</a:t>
            </a:r>
          </a:p>
          <a:p>
            <a:r>
              <a:rPr lang="en-US" dirty="0"/>
              <a:t> </a:t>
            </a:r>
          </a:p>
          <a:p>
            <a:r>
              <a:rPr lang="en-US" dirty="0"/>
              <a:t>Common driver folder for the user (only departmental access – only access (r-x)  but they can’t write on the same) (samba share)</a:t>
            </a:r>
          </a:p>
          <a:p>
            <a:r>
              <a:rPr lang="en-US" dirty="0"/>
              <a:t>/</a:t>
            </a:r>
            <a:r>
              <a:rPr lang="en-US" dirty="0" err="1"/>
              <a:t>departmentname</a:t>
            </a:r>
            <a:r>
              <a:rPr lang="en-US" dirty="0"/>
              <a:t>/driver</a:t>
            </a:r>
          </a:p>
          <a:p>
            <a:r>
              <a:rPr lang="en-US" dirty="0"/>
              <a:t> </a:t>
            </a:r>
          </a:p>
          <a:p>
            <a:r>
              <a:rPr lang="en-US" dirty="0"/>
              <a:t>Please make a note, chairman will have full access on these folder called data and driver; and he can also upload files and the folders through samba also.</a:t>
            </a:r>
          </a:p>
          <a:p>
            <a:r>
              <a:rPr lang="en-US" dirty="0"/>
              <a:t> </a:t>
            </a:r>
          </a:p>
        </p:txBody>
      </p:sp>
    </p:spTree>
    <p:extLst>
      <p:ext uri="{BB962C8B-B14F-4D97-AF65-F5344CB8AC3E}">
        <p14:creationId xmlns:p14="http://schemas.microsoft.com/office/powerpoint/2010/main" val="16268408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1124744"/>
            <a:ext cx="8496944" cy="4524315"/>
          </a:xfrm>
          <a:prstGeom prst="rect">
            <a:avLst/>
          </a:prstGeom>
          <a:noFill/>
        </p:spPr>
        <p:txBody>
          <a:bodyPr wrap="square" rtlCol="0">
            <a:spAutoFit/>
          </a:bodyPr>
          <a:lstStyle/>
          <a:p>
            <a:r>
              <a:rPr lang="en-US" dirty="0"/>
              <a:t>In your locality there are 8 other companies, please make sure they can view your web page as well send email to you and other employees of your company.</a:t>
            </a:r>
          </a:p>
          <a:p>
            <a:r>
              <a:rPr lang="en-US" dirty="0"/>
              <a:t> </a:t>
            </a:r>
          </a:p>
          <a:p>
            <a:r>
              <a:rPr lang="en-US" dirty="0"/>
              <a:t>You should also view others domain and send mail to them</a:t>
            </a:r>
          </a:p>
          <a:p>
            <a:r>
              <a:rPr lang="en-US" dirty="0"/>
              <a:t> </a:t>
            </a:r>
          </a:p>
          <a:p>
            <a:r>
              <a:rPr lang="en-US" dirty="0"/>
              <a:t>Please design and implement the same.</a:t>
            </a:r>
          </a:p>
          <a:p>
            <a:r>
              <a:rPr lang="en-US" dirty="0"/>
              <a:t> </a:t>
            </a:r>
          </a:p>
          <a:p>
            <a:r>
              <a:rPr lang="en-US" dirty="0"/>
              <a:t>Please note ISP will give the public </a:t>
            </a:r>
            <a:r>
              <a:rPr lang="en-US" dirty="0" err="1"/>
              <a:t>ip</a:t>
            </a:r>
            <a:r>
              <a:rPr lang="en-US" dirty="0"/>
              <a:t> address only after a week so, all job has to be done with private </a:t>
            </a:r>
            <a:r>
              <a:rPr lang="en-US" dirty="0" err="1"/>
              <a:t>ip</a:t>
            </a:r>
            <a:r>
              <a:rPr lang="en-US" dirty="0"/>
              <a:t> address only [speak to </a:t>
            </a:r>
            <a:r>
              <a:rPr lang="en-US" dirty="0" err="1"/>
              <a:t>Santu</a:t>
            </a:r>
            <a:r>
              <a:rPr lang="en-US" dirty="0"/>
              <a:t> Sir] for the same.</a:t>
            </a:r>
          </a:p>
          <a:p>
            <a:r>
              <a:rPr lang="en-US" dirty="0"/>
              <a:t> </a:t>
            </a:r>
          </a:p>
          <a:p>
            <a:r>
              <a:rPr lang="en-US" dirty="0"/>
              <a:t>Firewall :: Please use firewall in your server make sure that telnet, ftp and </a:t>
            </a:r>
            <a:r>
              <a:rPr lang="en-US" dirty="0" err="1"/>
              <a:t>ssh</a:t>
            </a:r>
            <a:r>
              <a:rPr lang="en-US" dirty="0"/>
              <a:t> is not allowed from outside the network (allow only to your group members </a:t>
            </a:r>
            <a:r>
              <a:rPr lang="en-US" dirty="0" err="1"/>
              <a:t>ip</a:t>
            </a:r>
            <a:r>
              <a:rPr lang="en-US" dirty="0"/>
              <a:t> only)</a:t>
            </a:r>
          </a:p>
          <a:p>
            <a:r>
              <a:rPr lang="en-US" dirty="0"/>
              <a:t> </a:t>
            </a:r>
          </a:p>
          <a:p>
            <a:r>
              <a:rPr lang="en-US" dirty="0"/>
              <a:t> </a:t>
            </a:r>
          </a:p>
          <a:p>
            <a:endParaRPr lang="en-IN" dirty="0"/>
          </a:p>
          <a:p>
            <a:endParaRPr lang="en-IN" dirty="0"/>
          </a:p>
        </p:txBody>
      </p:sp>
    </p:spTree>
    <p:extLst>
      <p:ext uri="{BB962C8B-B14F-4D97-AF65-F5344CB8AC3E}">
        <p14:creationId xmlns:p14="http://schemas.microsoft.com/office/powerpoint/2010/main" val="30536780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1647</TotalTime>
  <Words>3553</Words>
  <Application>Microsoft Office PowerPoint</Application>
  <PresentationFormat>On-screen Show (4:3)</PresentationFormat>
  <Paragraphs>335</Paragraphs>
  <Slides>66</Slides>
  <Notes>2</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PROJECT REPORT ON</vt:lpstr>
      <vt:lpstr>ACKNOWLEDGEMENT</vt:lpstr>
      <vt:lpstr>NETCAMP SOLUTIONS PRIVATE LIMITED</vt:lpstr>
      <vt:lpstr>PowerPoint Presentation</vt:lpstr>
      <vt:lpstr>PROBLEM STATEMENT ( 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Report On</dc:title>
  <dc:creator>Windows User</dc:creator>
  <cp:lastModifiedBy>Windows User</cp:lastModifiedBy>
  <cp:revision>87</cp:revision>
  <dcterms:created xsi:type="dcterms:W3CDTF">2021-06-22T06:50:05Z</dcterms:created>
  <dcterms:modified xsi:type="dcterms:W3CDTF">2021-06-27T05:16:23Z</dcterms:modified>
</cp:coreProperties>
</file>